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1" r:id="rId4"/>
    <p:sldId id="262" r:id="rId6"/>
    <p:sldId id="263" r:id="rId7"/>
    <p:sldId id="272" r:id="rId8"/>
    <p:sldId id="273" r:id="rId9"/>
    <p:sldId id="276" r:id="rId10"/>
    <p:sldId id="277" r:id="rId11"/>
    <p:sldId id="278" r:id="rId12"/>
    <p:sldId id="279" r:id="rId13"/>
    <p:sldId id="280" r:id="rId14"/>
    <p:sldId id="281" r:id="rId15"/>
    <p:sldId id="282" r:id="rId16"/>
    <p:sldId id="283" r:id="rId17"/>
    <p:sldId id="407" r:id="rId18"/>
    <p:sldId id="408" r:id="rId19"/>
    <p:sldId id="409" r:id="rId20"/>
    <p:sldId id="410" r:id="rId21"/>
    <p:sldId id="291" r:id="rId22"/>
    <p:sldId id="292" r:id="rId23"/>
    <p:sldId id="293"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294" r:id="rId38"/>
    <p:sldId id="424" r:id="rId39"/>
    <p:sldId id="425" r:id="rId40"/>
    <p:sldId id="426" r:id="rId41"/>
    <p:sldId id="295" r:id="rId42"/>
    <p:sldId id="296" r:id="rId43"/>
    <p:sldId id="297" r:id="rId44"/>
    <p:sldId id="483" r:id="rId45"/>
    <p:sldId id="484"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7" r:id="rId65"/>
    <p:sldId id="448" r:id="rId66"/>
    <p:sldId id="449" r:id="rId67"/>
    <p:sldId id="450" r:id="rId68"/>
    <p:sldId id="451" r:id="rId69"/>
    <p:sldId id="452" r:id="rId70"/>
    <p:sldId id="453" r:id="rId71"/>
    <p:sldId id="454" r:id="rId72"/>
    <p:sldId id="300" r:id="rId73"/>
    <p:sldId id="301" r:id="rId74"/>
    <p:sldId id="311" r:id="rId75"/>
    <p:sldId id="312" r:id="rId76"/>
    <p:sldId id="313" r:id="rId7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20" d="100"/>
          <a:sy n="120" d="100"/>
        </p:scale>
        <p:origin x="232" y="17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s.utk.edu/~dunigan/tcptour/javis/tcp_rttvar.html"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bind9.net/rfc"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4FA0FE5A-963B-4263-9C35-8066EF449799}" type="slidenum">
              <a:rPr lang="en-US" altLang="zh-CN" smtClean="0"/>
            </a:fld>
            <a:endParaRPr lang="en-US" altLang="zh-CN"/>
          </a:p>
        </p:txBody>
      </p:sp>
      <p:sp>
        <p:nvSpPr>
          <p:cNvPr id="77827" name="Rectangle 2"/>
          <p:cNvSpPr>
            <a:spLocks noGrp="1" noRot="1" noChangeAspect="1" noChangeArrowheads="1" noTextEdit="1"/>
          </p:cNvSpPr>
          <p:nvPr>
            <p:ph type="sldImg"/>
          </p:nvPr>
        </p:nvSpPr>
        <p:spPr>
          <a:xfrm>
            <a:off x="381000" y="685800"/>
            <a:ext cx="6096000" cy="3429000"/>
          </a:xfrm>
        </p:spPr>
      </p:sp>
      <p:sp>
        <p:nvSpPr>
          <p:cNvPr id="7782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5E43B785-3A6B-4FE7-BD44-75D090DC42F8}" type="slidenum">
              <a:rPr lang="en-US" altLang="zh-CN" smtClean="0"/>
            </a:fld>
            <a:endParaRPr lang="en-US" altLang="zh-CN"/>
          </a:p>
        </p:txBody>
      </p:sp>
      <p:sp>
        <p:nvSpPr>
          <p:cNvPr id="117763" name="Rectangle 2"/>
          <p:cNvSpPr>
            <a:spLocks noGrp="1" noRot="1" noChangeAspect="1" noChangeArrowheads="1" noTextEdit="1"/>
          </p:cNvSpPr>
          <p:nvPr>
            <p:ph type="sldImg"/>
          </p:nvPr>
        </p:nvSpPr>
        <p:spPr>
          <a:xfrm>
            <a:off x="381000" y="685800"/>
            <a:ext cx="6096000" cy="3429000"/>
          </a:xfrm>
        </p:spPr>
      </p:sp>
      <p:sp>
        <p:nvSpPr>
          <p:cNvPr id="11776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7F214598-EABE-4611-AC95-BA9F2058414C}" type="slidenum">
              <a:rPr lang="en-US" altLang="zh-CN" smtClean="0"/>
            </a:fld>
            <a:endParaRPr lang="en-US" altLang="zh-CN"/>
          </a:p>
        </p:txBody>
      </p:sp>
      <p:sp>
        <p:nvSpPr>
          <p:cNvPr id="119811" name="Rectangle 2"/>
          <p:cNvSpPr>
            <a:spLocks noGrp="1" noRot="1" noChangeAspect="1" noChangeArrowheads="1" noTextEdit="1"/>
          </p:cNvSpPr>
          <p:nvPr>
            <p:ph type="sldImg"/>
          </p:nvPr>
        </p:nvSpPr>
        <p:spPr>
          <a:xfrm>
            <a:off x="381000" y="685800"/>
            <a:ext cx="6096000" cy="3429000"/>
          </a:xfrm>
        </p:spPr>
      </p:sp>
      <p:sp>
        <p:nvSpPr>
          <p:cNvPr id="11981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B953C919-BDAD-4075-94AE-C3239E51E8FC}" type="slidenum">
              <a:rPr lang="en-US" altLang="zh-CN" smtClean="0"/>
            </a:fld>
            <a:endParaRPr lang="en-US" altLang="zh-CN"/>
          </a:p>
        </p:txBody>
      </p:sp>
      <p:sp>
        <p:nvSpPr>
          <p:cNvPr id="121859" name="Rectangle 2"/>
          <p:cNvSpPr>
            <a:spLocks noGrp="1" noRot="1" noChangeAspect="1" noChangeArrowheads="1" noTextEdit="1"/>
          </p:cNvSpPr>
          <p:nvPr>
            <p:ph type="sldImg"/>
          </p:nvPr>
        </p:nvSpPr>
        <p:spPr>
          <a:xfrm>
            <a:off x="381000" y="685800"/>
            <a:ext cx="6096000" cy="3429000"/>
          </a:xfrm>
        </p:spPr>
      </p:sp>
      <p:sp>
        <p:nvSpPr>
          <p:cNvPr id="12186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BAC7C073-00A1-49F9-8E43-839BBA2874E2}" type="slidenum">
              <a:rPr lang="en-US" altLang="zh-CN" smtClean="0"/>
            </a:fld>
            <a:endParaRPr lang="en-US" altLang="zh-CN"/>
          </a:p>
        </p:txBody>
      </p:sp>
      <p:sp>
        <p:nvSpPr>
          <p:cNvPr id="156675" name="Rectangle 2"/>
          <p:cNvSpPr>
            <a:spLocks noGrp="1" noRot="1" noChangeAspect="1" noChangeArrowheads="1" noTextEdit="1"/>
          </p:cNvSpPr>
          <p:nvPr>
            <p:ph type="sldImg"/>
          </p:nvPr>
        </p:nvSpPr>
        <p:spPr>
          <a:xfrm>
            <a:off x="381000" y="685800"/>
            <a:ext cx="6096000" cy="3429000"/>
          </a:xfrm>
        </p:spPr>
      </p:sp>
      <p:sp>
        <p:nvSpPr>
          <p:cNvPr id="156676" name="Rectangle 3"/>
          <p:cNvSpPr>
            <a:spLocks noGrp="1" noChangeArrowheads="1"/>
          </p:cNvSpPr>
          <p:nvPr>
            <p:ph type="body" idx="1"/>
          </p:nvPr>
        </p:nvSpPr>
        <p:spPr>
          <a:noFill/>
        </p:spPr>
        <p:txBody>
          <a:bodyPr/>
          <a:lstStyle/>
          <a:p>
            <a:pPr eaLnBrk="1" hangingPunct="1"/>
            <a:r>
              <a:rPr lang="en-US" altLang="zh-CN" dirty="0"/>
              <a:t>Hardin</a:t>
            </a:r>
            <a:r>
              <a:rPr lang="zh-CN" altLang="en-US" dirty="0"/>
              <a:t>于</a:t>
            </a:r>
            <a:r>
              <a:rPr lang="en-US" altLang="zh-CN" dirty="0"/>
              <a:t>1968</a:t>
            </a:r>
            <a:r>
              <a:rPr lang="zh-CN" altLang="en-US" dirty="0"/>
              <a:t>年发表于</a:t>
            </a:r>
            <a:r>
              <a:rPr lang="en-US" altLang="zh-CN" dirty="0"/>
              <a:t>Science</a:t>
            </a:r>
            <a:r>
              <a:rPr lang="zh-CN" altLang="en-US" dirty="0"/>
              <a:t>的文章“公用的悲剧”</a:t>
            </a:r>
            <a:r>
              <a:rPr lang="en-US" altLang="zh-CN" dirty="0"/>
              <a:t>(The Tragedy of the Commons)</a:t>
            </a:r>
            <a:r>
              <a:rPr lang="zh-CN" altLang="en-US" dirty="0"/>
              <a:t>可以说是迄今为止描述资源两难问题的最有影响力的文章。在文中</a:t>
            </a:r>
            <a:r>
              <a:rPr lang="en-US" altLang="zh-CN" dirty="0"/>
              <a:t>Hardin</a:t>
            </a:r>
            <a:r>
              <a:rPr lang="zh-CN" altLang="en-US" dirty="0"/>
              <a:t>认为现代人过度使用资源的后果将是面临类似于使用同一牧场的牧人所面临的悲剧：在公用牧场之中放牧的牧人尽可能地多饲养牲口以使自己的利益最大化，而这种行为导致的长期后果是牲口的总数超出了牧场所能容纳的极限，草资源很快枯竭。所有的牲口也因为没有足够的食物而面临饿死的境地。</a:t>
            </a:r>
            <a:endParaRPr lang="en-US" altLang="zh-CN" dirty="0"/>
          </a:p>
          <a:p>
            <a:pPr eaLnBrk="1" hangingPunct="1"/>
            <a:r>
              <a:rPr lang="zh-CN" altLang="en-US" dirty="0"/>
              <a:t>引入产权是此问题的主要解决方案。</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027A7E35-A6BE-4C1C-A3E8-A0DA79E2B190}" type="slidenum">
              <a:rPr lang="en-US" altLang="zh-CN" smtClean="0"/>
            </a:fld>
            <a:endParaRPr lang="en-US" altLang="zh-CN"/>
          </a:p>
        </p:txBody>
      </p:sp>
      <p:sp>
        <p:nvSpPr>
          <p:cNvPr id="158723" name="Rectangle 2"/>
          <p:cNvSpPr>
            <a:spLocks noGrp="1" noRot="1" noChangeAspect="1" noChangeArrowheads="1" noTextEdit="1"/>
          </p:cNvSpPr>
          <p:nvPr>
            <p:ph type="sldImg"/>
          </p:nvPr>
        </p:nvSpPr>
        <p:spPr>
          <a:xfrm>
            <a:off x="381000" y="685800"/>
            <a:ext cx="6096000" cy="3429000"/>
          </a:xfrm>
        </p:spPr>
      </p:sp>
      <p:sp>
        <p:nvSpPr>
          <p:cNvPr id="158724" name="Rectangle 3"/>
          <p:cNvSpPr>
            <a:spLocks noGrp="1" noChangeArrowheads="1"/>
          </p:cNvSpPr>
          <p:nvPr>
            <p:ph type="body" idx="1"/>
          </p:nvPr>
        </p:nvSpPr>
        <p:spPr>
          <a:noFill/>
        </p:spPr>
        <p:txBody>
          <a:bodyPr/>
          <a:lstStyle/>
          <a:p>
            <a:pPr eaLnBrk="1" hangingPunct="1"/>
            <a:r>
              <a:rPr lang="en-US" altLang="zh-CN" dirty="0"/>
              <a:t>Hardin</a:t>
            </a:r>
            <a:r>
              <a:rPr lang="zh-CN" altLang="en-US" dirty="0"/>
              <a:t>于</a:t>
            </a:r>
            <a:r>
              <a:rPr lang="en-US" altLang="zh-CN" dirty="0"/>
              <a:t>1968</a:t>
            </a:r>
            <a:r>
              <a:rPr lang="zh-CN" altLang="en-US" dirty="0"/>
              <a:t>年发表于</a:t>
            </a:r>
            <a:r>
              <a:rPr lang="en-US" altLang="zh-CN" dirty="0"/>
              <a:t>Science</a:t>
            </a:r>
            <a:r>
              <a:rPr lang="zh-CN" altLang="en-US" dirty="0"/>
              <a:t>的文章“公用的悲剧”</a:t>
            </a:r>
            <a:r>
              <a:rPr lang="en-US" altLang="zh-CN" dirty="0"/>
              <a:t>(The Tragedy of the Commons)</a:t>
            </a:r>
            <a:r>
              <a:rPr lang="zh-CN" altLang="en-US" dirty="0"/>
              <a:t>可以说是迄今为止描述资源两难问题的最有影响力的文章。在文中</a:t>
            </a:r>
            <a:r>
              <a:rPr lang="en-US" altLang="zh-CN" dirty="0"/>
              <a:t>Hardin</a:t>
            </a:r>
            <a:r>
              <a:rPr lang="zh-CN" altLang="en-US" dirty="0"/>
              <a:t>认为现代人过度使用资源的后果将是面临类似于使用同一牧场的牧 人所面临的悲剧：在公用牧场之中放牧的牧人尽可能地多饲养牲口以使自己的利益最大化，而这种行为导致的长期后果是牲口的总数超出了牧场所能容纳的极限，草资源很快枯竭。所有的牲口也因为没有足够的食物而面临饿死的境地。</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a:xfrm>
            <a:off x="354013" y="639763"/>
            <a:ext cx="5692775" cy="3203575"/>
          </a:xfrm>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90204" pitchFamily="34" charset="0"/>
            </a:endParaRPr>
          </a:p>
        </p:txBody>
      </p:sp>
      <p:sp>
        <p:nvSpPr>
          <p:cNvPr id="31747"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5345">
              <a:defRPr sz="1300" b="1">
                <a:solidFill>
                  <a:srgbClr val="FF0000"/>
                </a:solidFill>
                <a:latin typeface="Arial" panose="020B0604020202090204" pitchFamily="34" charset="0"/>
                <a:ea typeface="SimSun" pitchFamily="2" charset="-122"/>
              </a:defRPr>
            </a:lvl1pPr>
            <a:lvl2pPr marL="742950" indent="-285750" defTabSz="855345">
              <a:defRPr sz="1300" b="1">
                <a:solidFill>
                  <a:srgbClr val="FF0000"/>
                </a:solidFill>
                <a:latin typeface="Arial" panose="020B0604020202090204" pitchFamily="34" charset="0"/>
                <a:ea typeface="SimSun" pitchFamily="2" charset="-122"/>
              </a:defRPr>
            </a:lvl2pPr>
            <a:lvl3pPr marL="1143000" indent="-228600" defTabSz="855345">
              <a:defRPr sz="1300" b="1">
                <a:solidFill>
                  <a:srgbClr val="FF0000"/>
                </a:solidFill>
                <a:latin typeface="Arial" panose="020B0604020202090204" pitchFamily="34" charset="0"/>
                <a:ea typeface="SimSun" pitchFamily="2" charset="-122"/>
              </a:defRPr>
            </a:lvl3pPr>
            <a:lvl4pPr marL="1600200" indent="-228600" defTabSz="855345">
              <a:defRPr sz="1300" b="1">
                <a:solidFill>
                  <a:srgbClr val="FF0000"/>
                </a:solidFill>
                <a:latin typeface="Arial" panose="020B0604020202090204" pitchFamily="34" charset="0"/>
                <a:ea typeface="SimSun" pitchFamily="2" charset="-122"/>
              </a:defRPr>
            </a:lvl4pPr>
            <a:lvl5pPr marL="2057400" indent="-228600" defTabSz="855345">
              <a:defRPr sz="1300" b="1">
                <a:solidFill>
                  <a:srgbClr val="FF0000"/>
                </a:solidFill>
                <a:latin typeface="Arial" panose="020B0604020202090204" pitchFamily="34" charset="0"/>
                <a:ea typeface="SimSun" pitchFamily="2" charset="-122"/>
              </a:defRPr>
            </a:lvl5pPr>
            <a:lvl6pPr marL="2514600" indent="-228600" algn="r" defTabSz="855345"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defTabSz="855345"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defTabSz="855345"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defTabSz="855345"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3F1EE117-DB14-664D-AD8A-FB9219DF17AD}" type="slidenum">
              <a:rPr lang="en-US" altLang="zh-CN" sz="1000" b="0">
                <a:solidFill>
                  <a:schemeClr val="tx1"/>
                </a:solidFill>
              </a:rPr>
            </a:fld>
            <a:endParaRPr lang="en-US" altLang="zh-CN" sz="1000" b="0">
              <a:solidFill>
                <a:schemeClr val="tx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63124491-A2A8-4918-83C9-C90E7F639B5C}" type="slidenum">
              <a:rPr lang="en-US" altLang="zh-CN" smtClean="0"/>
            </a:fld>
            <a:endParaRPr lang="en-US" altLang="zh-CN"/>
          </a:p>
        </p:txBody>
      </p:sp>
      <p:sp>
        <p:nvSpPr>
          <p:cNvPr id="161795" name="Rectangle 2"/>
          <p:cNvSpPr>
            <a:spLocks noGrp="1" noRot="1" noChangeAspect="1" noChangeArrowheads="1" noTextEdit="1"/>
          </p:cNvSpPr>
          <p:nvPr>
            <p:ph type="sldImg"/>
          </p:nvPr>
        </p:nvSpPr>
        <p:spPr>
          <a:xfrm>
            <a:off x="381000" y="685800"/>
            <a:ext cx="6096000" cy="3429000"/>
          </a:xfrm>
        </p:spPr>
      </p:sp>
      <p:sp>
        <p:nvSpPr>
          <p:cNvPr id="161796" name="Rectangle 3"/>
          <p:cNvSpPr>
            <a:spLocks noGrp="1" noChangeArrowheads="1"/>
          </p:cNvSpPr>
          <p:nvPr>
            <p:ph type="body" idx="1"/>
          </p:nvPr>
        </p:nvSpPr>
        <p:spPr>
          <a:noFill/>
        </p:spPr>
        <p:txBody>
          <a:bodyPr/>
          <a:lstStyle/>
          <a:p>
            <a:pPr eaLnBrk="1" hangingPunct="1"/>
            <a:r>
              <a:rPr lang="el-GR" altLang="zh-CN" sz="1400">
                <a:solidFill>
                  <a:srgbClr val="FFFFCC"/>
                </a:solidFill>
              </a:rPr>
              <a:t>ρ</a:t>
            </a:r>
            <a:r>
              <a:rPr lang="en-US" altLang="zh-CN" sz="1400">
                <a:solidFill>
                  <a:srgbClr val="FFFFCC"/>
                </a:solidFill>
              </a:rPr>
              <a:t>= </a:t>
            </a:r>
            <a:r>
              <a:rPr lang="el-GR" altLang="zh-CN" sz="1400">
                <a:solidFill>
                  <a:srgbClr val="FFFFCC"/>
                </a:solidFill>
                <a:cs typeface="Times New Roman" panose="02020503050405090304" pitchFamily="18" charset="0"/>
              </a:rPr>
              <a:t>λ</a:t>
            </a:r>
            <a:r>
              <a:rPr lang="en-US" altLang="zh-CN" sz="1400">
                <a:solidFill>
                  <a:srgbClr val="FFFFCC"/>
                </a:solidFill>
              </a:rPr>
              <a:t>/ </a:t>
            </a:r>
            <a:r>
              <a:rPr lang="el-GR" altLang="zh-CN" sz="1400">
                <a:solidFill>
                  <a:srgbClr val="FFFFCC"/>
                </a:solidFill>
              </a:rPr>
              <a:t>μ</a:t>
            </a:r>
            <a:endParaRPr lang="en-US" altLang="zh-CN" sz="1400">
              <a:solidFill>
                <a:srgbClr val="FFFFCC"/>
              </a:solidFill>
            </a:endParaRPr>
          </a:p>
          <a:p>
            <a:pPr eaLnBrk="1" hangingPunct="1"/>
            <a:r>
              <a:rPr lang="el-GR" altLang="zh-CN" sz="1400">
                <a:solidFill>
                  <a:srgbClr val="FFFFCC"/>
                </a:solidFill>
                <a:cs typeface="Times New Roman" panose="02020503050405090304" pitchFamily="18" charset="0"/>
              </a:rPr>
              <a:t>λ</a:t>
            </a:r>
            <a:r>
              <a:rPr lang="zh-CN" altLang="en-US" sz="1400">
                <a:solidFill>
                  <a:srgbClr val="FFFFCC"/>
                </a:solidFill>
                <a:cs typeface="Times New Roman" panose="02020503050405090304" pitchFamily="18" charset="0"/>
              </a:rPr>
              <a:t>是到达速率</a:t>
            </a:r>
            <a:endParaRPr lang="zh-CN" altLang="en-US" sz="1400">
              <a:solidFill>
                <a:srgbClr val="FFFFCC"/>
              </a:solidFill>
              <a:cs typeface="Times New Roman" panose="02020503050405090304" pitchFamily="18" charset="0"/>
            </a:endParaRPr>
          </a:p>
          <a:p>
            <a:pPr eaLnBrk="1" hangingPunct="1"/>
            <a:r>
              <a:rPr lang="el-GR" altLang="zh-CN" sz="1400">
                <a:solidFill>
                  <a:srgbClr val="FFFFCC"/>
                </a:solidFill>
              </a:rPr>
              <a:t>μ</a:t>
            </a:r>
            <a:r>
              <a:rPr lang="zh-CN" altLang="en-US" sz="1400">
                <a:solidFill>
                  <a:srgbClr val="FFFFCC"/>
                </a:solidFill>
              </a:rPr>
              <a:t>是服务速率</a:t>
            </a:r>
            <a:endParaRPr lang="zh-CN" altLang="en-US" sz="1400">
              <a:solidFill>
                <a:srgbClr val="FFFFCC"/>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C4E85C17-4417-4162-897A-41203703FE7B}" type="slidenum">
              <a:rPr lang="en-US" altLang="zh-CN" smtClean="0"/>
            </a:fld>
            <a:endParaRPr lang="en-US" altLang="zh-CN"/>
          </a:p>
        </p:txBody>
      </p:sp>
      <p:sp>
        <p:nvSpPr>
          <p:cNvPr id="163843" name="Rectangle 2"/>
          <p:cNvSpPr>
            <a:spLocks noGrp="1" noRot="1" noChangeAspect="1" noChangeArrowheads="1" noTextEdit="1"/>
          </p:cNvSpPr>
          <p:nvPr>
            <p:ph type="sldImg"/>
          </p:nvPr>
        </p:nvSpPr>
        <p:spPr>
          <a:xfrm>
            <a:off x="381000" y="685800"/>
            <a:ext cx="6096000" cy="3429000"/>
          </a:xfrm>
        </p:spPr>
      </p:sp>
      <p:sp>
        <p:nvSpPr>
          <p:cNvPr id="1638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826F859B-934B-4097-A0CE-B4341D2F153D}" type="slidenum">
              <a:rPr lang="en-US" altLang="zh-CN" smtClean="0"/>
            </a:fld>
            <a:endParaRPr lang="en-US" altLang="zh-CN"/>
          </a:p>
        </p:txBody>
      </p:sp>
      <p:sp>
        <p:nvSpPr>
          <p:cNvPr id="165891" name="Rectangle 2"/>
          <p:cNvSpPr>
            <a:spLocks noGrp="1" noRot="1" noChangeAspect="1" noChangeArrowheads="1" noTextEdit="1"/>
          </p:cNvSpPr>
          <p:nvPr>
            <p:ph type="sldImg"/>
          </p:nvPr>
        </p:nvSpPr>
        <p:spPr>
          <a:xfrm>
            <a:off x="381000" y="685800"/>
            <a:ext cx="6096000" cy="3429000"/>
          </a:xfrm>
        </p:spPr>
      </p:sp>
      <p:sp>
        <p:nvSpPr>
          <p:cNvPr id="1658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BB52A45C-BB31-4F47-8876-FA13A30D0471}" type="slidenum">
              <a:rPr lang="en-US" altLang="zh-CN" smtClean="0"/>
            </a:fld>
            <a:endParaRPr lang="en-US" altLang="zh-CN"/>
          </a:p>
        </p:txBody>
      </p:sp>
      <p:sp>
        <p:nvSpPr>
          <p:cNvPr id="167939" name="Rectangle 2"/>
          <p:cNvSpPr>
            <a:spLocks noGrp="1" noRot="1" noChangeAspect="1" noChangeArrowheads="1" noTextEdit="1"/>
          </p:cNvSpPr>
          <p:nvPr>
            <p:ph type="sldImg"/>
          </p:nvPr>
        </p:nvSpPr>
        <p:spPr>
          <a:xfrm>
            <a:off x="381000" y="685800"/>
            <a:ext cx="6096000" cy="3429000"/>
          </a:xfrm>
        </p:spPr>
      </p:sp>
      <p:sp>
        <p:nvSpPr>
          <p:cNvPr id="16794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7B76BCDC-50A2-4943-B051-C433D3FF0086}" type="slidenum">
              <a:rPr lang="en-US" altLang="zh-CN" smtClean="0"/>
            </a:fld>
            <a:endParaRPr lang="en-US" altLang="zh-CN"/>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noFill/>
        </p:spPr>
        <p:txBody>
          <a:bodyPr/>
          <a:lstStyle/>
          <a:p>
            <a:pPr eaLnBrk="1" hangingPunct="1"/>
            <a:r>
              <a:rPr lang="en-US" altLang="zh-CN"/>
              <a:t>Fate sharing in unicast applications means that so long as there is a path that IP can find between two applications, then TCP can hang on to the connection as long as they like. However, if either party fails, the connection certainly fails. </a:t>
            </a:r>
            <a:endParaRPr lang="en-US" altLang="zh-CN"/>
          </a:p>
          <a:p>
            <a:pPr eaLnBrk="1" hangingPunct="1"/>
            <a:r>
              <a:rPr lang="en-US" altLang="zh-CN" b="1"/>
              <a:t>Fate-sharing</a:t>
            </a:r>
            <a:r>
              <a:rPr lang="en-US" altLang="zh-CN"/>
              <a:t> is an engineering design philosophy where related parts of a system are yoked together, so that they either fail together or not at all. </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B04EE3B0-CF3B-4C7A-A236-54F156716058}" type="slidenum">
              <a:rPr lang="en-US" altLang="zh-CN" smtClean="0"/>
            </a:fld>
            <a:endParaRPr lang="en-US" altLang="zh-CN"/>
          </a:p>
        </p:txBody>
      </p:sp>
      <p:sp>
        <p:nvSpPr>
          <p:cNvPr id="174083" name="Rectangle 2"/>
          <p:cNvSpPr>
            <a:spLocks noGrp="1" noRot="1" noChangeAspect="1" noChangeArrowheads="1" noTextEdit="1"/>
          </p:cNvSpPr>
          <p:nvPr>
            <p:ph type="sldImg"/>
          </p:nvPr>
        </p:nvSpPr>
        <p:spPr>
          <a:xfrm>
            <a:off x="381000" y="685800"/>
            <a:ext cx="6096000" cy="3429000"/>
          </a:xfrm>
        </p:spPr>
      </p:sp>
      <p:sp>
        <p:nvSpPr>
          <p:cNvPr id="1740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7AC5D44D-D8B1-471F-8059-4E5701940233}" type="slidenum">
              <a:rPr lang="en-US" altLang="zh-CN" smtClean="0"/>
            </a:fld>
            <a:endParaRPr lang="en-US" altLang="zh-CN"/>
          </a:p>
        </p:txBody>
      </p:sp>
      <p:sp>
        <p:nvSpPr>
          <p:cNvPr id="176131" name="Rectangle 2"/>
          <p:cNvSpPr>
            <a:spLocks noGrp="1" noRot="1" noChangeAspect="1" noChangeArrowheads="1" noTextEdit="1"/>
          </p:cNvSpPr>
          <p:nvPr>
            <p:ph type="sldImg"/>
          </p:nvPr>
        </p:nvSpPr>
        <p:spPr>
          <a:xfrm>
            <a:off x="381000" y="685800"/>
            <a:ext cx="6096000" cy="3429000"/>
          </a:xfrm>
        </p:spPr>
      </p:sp>
      <p:sp>
        <p:nvSpPr>
          <p:cNvPr id="17613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DD28EC9F-CE48-4F93-A471-37447AC4420C}" type="slidenum">
              <a:rPr lang="en-US" altLang="zh-CN" smtClean="0"/>
            </a:fld>
            <a:endParaRPr lang="en-US" altLang="zh-CN"/>
          </a:p>
        </p:txBody>
      </p:sp>
      <p:sp>
        <p:nvSpPr>
          <p:cNvPr id="196611" name="Rectangle 2"/>
          <p:cNvSpPr>
            <a:spLocks noGrp="1" noRot="1" noChangeAspect="1" noChangeArrowheads="1" noTextEdit="1"/>
          </p:cNvSpPr>
          <p:nvPr>
            <p:ph type="sldImg"/>
          </p:nvPr>
        </p:nvSpPr>
        <p:spPr>
          <a:xfrm>
            <a:off x="381000" y="685800"/>
            <a:ext cx="6096000" cy="3429000"/>
          </a:xfrm>
        </p:spPr>
      </p:sp>
      <p:sp>
        <p:nvSpPr>
          <p:cNvPr id="19661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6FCBE55F-C58B-4427-96FD-28A0C8C0EAB7}" type="slidenum">
              <a:rPr lang="en-US" altLang="zh-CN" smtClean="0"/>
            </a:fld>
            <a:endParaRPr lang="en-US" altLang="zh-CN"/>
          </a:p>
        </p:txBody>
      </p:sp>
      <p:sp>
        <p:nvSpPr>
          <p:cNvPr id="198659" name="Rectangle 2"/>
          <p:cNvSpPr>
            <a:spLocks noGrp="1" noRot="1" noChangeAspect="1" noChangeArrowheads="1" noTextEdit="1"/>
          </p:cNvSpPr>
          <p:nvPr>
            <p:ph type="sldImg"/>
          </p:nvPr>
        </p:nvSpPr>
        <p:spPr>
          <a:xfrm>
            <a:off x="381000" y="685800"/>
            <a:ext cx="6096000" cy="3429000"/>
          </a:xfrm>
        </p:spPr>
      </p:sp>
      <p:sp>
        <p:nvSpPr>
          <p:cNvPr id="19866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337946BA-8973-476A-B385-90683D45A2FE}" type="slidenum">
              <a:rPr lang="en-US" altLang="zh-CN" smtClean="0"/>
            </a:fld>
            <a:endParaRPr lang="en-US" altLang="zh-CN"/>
          </a:p>
        </p:txBody>
      </p:sp>
      <p:sp>
        <p:nvSpPr>
          <p:cNvPr id="200707" name="Rectangle 2"/>
          <p:cNvSpPr>
            <a:spLocks noGrp="1" noRot="1" noChangeAspect="1" noChangeArrowheads="1" noTextEdit="1"/>
          </p:cNvSpPr>
          <p:nvPr>
            <p:ph type="sldImg"/>
          </p:nvPr>
        </p:nvSpPr>
        <p:spPr>
          <a:xfrm>
            <a:off x="381000" y="685800"/>
            <a:ext cx="6096000" cy="3429000"/>
          </a:xfrm>
        </p:spPr>
      </p:sp>
      <p:sp>
        <p:nvSpPr>
          <p:cNvPr id="20070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5863AEB5-929D-400E-98C1-F0FCAC0DCAE2}" type="slidenum">
              <a:rPr lang="en-US" altLang="zh-CN" smtClean="0"/>
            </a:fld>
            <a:endParaRPr lang="en-US" altLang="zh-CN"/>
          </a:p>
        </p:txBody>
      </p:sp>
      <p:sp>
        <p:nvSpPr>
          <p:cNvPr id="81923" name="Rectangle 2"/>
          <p:cNvSpPr>
            <a:spLocks noGrp="1" noRot="1" noChangeAspect="1" noChangeArrowheads="1" noTextEdit="1"/>
          </p:cNvSpPr>
          <p:nvPr>
            <p:ph type="sldImg"/>
          </p:nvPr>
        </p:nvSpPr>
        <p:spPr>
          <a:xfrm>
            <a:off x="381000" y="685800"/>
            <a:ext cx="6096000" cy="3429000"/>
          </a:xfrm>
        </p:spPr>
      </p:sp>
      <p:sp>
        <p:nvSpPr>
          <p:cNvPr id="819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A6206858-61C7-4F1D-AED2-86CE803490FE}" type="slidenum">
              <a:rPr lang="en-US" altLang="zh-CN" smtClean="0"/>
            </a:fld>
            <a:endParaRPr lang="en-US" altLang="zh-CN"/>
          </a:p>
        </p:txBody>
      </p:sp>
      <p:sp>
        <p:nvSpPr>
          <p:cNvPr id="100355" name="Rectangle 2"/>
          <p:cNvSpPr>
            <a:spLocks noGrp="1" noRot="1" noChangeAspect="1" noChangeArrowheads="1" noTextEdit="1"/>
          </p:cNvSpPr>
          <p:nvPr>
            <p:ph type="sldImg"/>
          </p:nvPr>
        </p:nvSpPr>
        <p:spPr>
          <a:xfrm>
            <a:off x="381000" y="685800"/>
            <a:ext cx="6096000" cy="3429000"/>
          </a:xfrm>
        </p:spPr>
      </p:sp>
      <p:sp>
        <p:nvSpPr>
          <p:cNvPr id="100356" name="Rectangle 3"/>
          <p:cNvSpPr>
            <a:spLocks noGrp="1" noChangeArrowheads="1"/>
          </p:cNvSpPr>
          <p:nvPr>
            <p:ph type="body" idx="1"/>
          </p:nvPr>
        </p:nvSpPr>
        <p:spPr>
          <a:noFill/>
        </p:spPr>
        <p:txBody>
          <a:bodyPr/>
          <a:lstStyle/>
          <a:p>
            <a:pPr marL="228600" indent="-228600" eaLnBrk="1" hangingPunct="1"/>
            <a:r>
              <a:rPr lang="en-US" altLang="zh-CN" b="1"/>
              <a:t>Nagel</a:t>
            </a:r>
            <a:r>
              <a:rPr lang="en-US" altLang="zh-CN"/>
              <a:t>’</a:t>
            </a:r>
            <a:r>
              <a:rPr lang="en-US" altLang="zh-CN" b="1"/>
              <a:t>s algorithm</a:t>
            </a:r>
            <a:r>
              <a:rPr lang="en-US" altLang="zh-CN"/>
              <a:t>. RFC 896: Congestion Control in IP/TCP Internetworks</a:t>
            </a:r>
            <a:endParaRPr lang="en-US" altLang="zh-CN"/>
          </a:p>
          <a:p>
            <a:pPr marL="228600" indent="-228600" eaLnBrk="1" hangingPunct="1"/>
            <a:r>
              <a:rPr lang="en-US" altLang="zh-CN" b="1"/>
              <a:t>Karn’s algorithm.</a:t>
            </a:r>
            <a:r>
              <a:rPr lang="en-US" altLang="zh-CN"/>
              <a:t> TCP adjusts the timeouts in agreement with the Round-Trip-Time (RTT) estimation for the current end-to-end path. RTT estimation is often called Smoothed-Round-Trip-Time (SRTT) and is obtained by averaging the measured RTT for the packets sent so far (the details will be described in the </a:t>
            </a:r>
            <a:r>
              <a:rPr lang="en-US" altLang="zh-CN">
                <a:hlinkClick r:id="rId3"/>
              </a:rPr>
              <a:t>next section</a:t>
            </a:r>
            <a:r>
              <a:rPr lang="en-US" altLang="zh-CN"/>
              <a:t>). Then, in the original RFC 793 TCP, the retransmit timeout (RTO) is set as twice the SRTT .</a:t>
            </a:r>
            <a:endParaRPr lang="en-US" altLang="zh-CN"/>
          </a:p>
          <a:p>
            <a:pPr marL="228600" indent="-228600" eaLnBrk="1" hangingPunct="1"/>
            <a:r>
              <a:rPr lang="en-US" altLang="zh-CN"/>
              <a:t>A problem arises from the way samples are taken for the calculation of the average: TCP is unable to distinguish two separate acknowledgements for the same sequence number. Therefore, we have the following problem:</a:t>
            </a:r>
            <a:endParaRPr lang="en-US" altLang="zh-CN"/>
          </a:p>
          <a:p>
            <a:pPr marL="228600" indent="-228600" eaLnBrk="1" hangingPunct="1"/>
            <a:r>
              <a:rPr lang="en-US" altLang="zh-CN"/>
              <a:t>A timeout occurs before an ACK is received, and PKT1 is retransmitted. The ack for the first PKT1 arrives a bit later and the source measures a wrong value for the RTT.</a:t>
            </a:r>
            <a:endParaRPr lang="en-US" altLang="zh-CN"/>
          </a:p>
          <a:p>
            <a:pPr marL="228600" indent="-228600" eaLnBrk="1" hangingPunct="1"/>
            <a:r>
              <a:rPr lang="en-US" altLang="zh-CN"/>
              <a:t>Phil Karn, radio-packet enthusiast, proposed the following modification to TCP:</a:t>
            </a:r>
            <a:endParaRPr lang="en-US" altLang="zh-CN"/>
          </a:p>
          <a:p>
            <a:pPr marL="228600" indent="-228600" eaLnBrk="1" hangingPunct="1"/>
            <a:r>
              <a:rPr lang="en-US" altLang="zh-CN"/>
              <a:t>Do not take into account the RTT sampled from packets that have been retransmitted. </a:t>
            </a:r>
            <a:endParaRPr lang="en-US" altLang="zh-CN"/>
          </a:p>
          <a:p>
            <a:pPr marL="228600" indent="-228600" eaLnBrk="1" hangingPunct="1"/>
            <a:r>
              <a:rPr lang="en-US" altLang="zh-CN"/>
              <a:t>On successive retransmissions, set each timeout to twice the previous one. </a:t>
            </a:r>
            <a:endParaRPr lang="en-US" altLang="zh-CN"/>
          </a:p>
          <a:p>
            <a:pPr marL="228600" indent="-228600"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908447AA-413B-4CE7-9B32-0372AC0D1E34}" type="slidenum">
              <a:rPr lang="en-US" altLang="zh-CN" smtClean="0"/>
            </a:fld>
            <a:endParaRPr lang="en-US" altLang="zh-CN"/>
          </a:p>
        </p:txBody>
      </p:sp>
      <p:sp>
        <p:nvSpPr>
          <p:cNvPr id="102403" name="Rectangle 2"/>
          <p:cNvSpPr>
            <a:spLocks noGrp="1" noRot="1" noChangeAspect="1" noChangeArrowheads="1" noTextEdit="1"/>
          </p:cNvSpPr>
          <p:nvPr>
            <p:ph type="sldImg"/>
          </p:nvPr>
        </p:nvSpPr>
        <p:spPr>
          <a:xfrm>
            <a:off x="381000" y="685800"/>
            <a:ext cx="6096000" cy="3429000"/>
          </a:xfrm>
        </p:spPr>
      </p:sp>
      <p:sp>
        <p:nvSpPr>
          <p:cNvPr id="102404" name="Rectangle 3"/>
          <p:cNvSpPr>
            <a:spLocks noGrp="1" noChangeArrowheads="1"/>
          </p:cNvSpPr>
          <p:nvPr>
            <p:ph type="body" idx="1"/>
          </p:nvPr>
        </p:nvSpPr>
        <p:spPr>
          <a:noFill/>
        </p:spPr>
        <p:txBody>
          <a:bodyPr/>
          <a:lstStyle/>
          <a:p>
            <a:pPr marL="228600" indent="-228600" eaLnBrk="1" hangingPunct="1"/>
            <a:r>
              <a:rPr lang="en-US" altLang="zh-CN" dirty="0"/>
              <a:t>RFC1644: T/TCP -- TCP Extensions for Transactions Functional Specification </a:t>
            </a:r>
            <a:endParaRPr lang="en-US" altLang="zh-CN" dirty="0"/>
          </a:p>
          <a:p>
            <a:pPr marL="228600" indent="-228600" eaLnBrk="1" hangingPunct="1"/>
            <a:r>
              <a:rPr lang="en-US" altLang="zh-CN" dirty="0"/>
              <a:t>TCP was designed to around the virtual circuit model, to support streaming of data. Another common mode of communication is a client-server interaction, a request message followed by a response message. The request/response paradigm is used by application-layer protocols that implement transaction processing or remote procedure calls, as well as by a number of network control and management protocols (e.g., </a:t>
            </a:r>
            <a:r>
              <a:rPr lang="en-US" altLang="zh-CN" dirty="0">
                <a:hlinkClick r:id="rId3"/>
              </a:rPr>
              <a:t>DNS</a:t>
            </a:r>
            <a:r>
              <a:rPr lang="en-US" altLang="zh-CN" dirty="0"/>
              <a:t> and SNMP). </a:t>
            </a:r>
            <a:endParaRPr lang="en-US" altLang="zh-CN" dirty="0"/>
          </a:p>
          <a:p>
            <a:pPr marL="228600" indent="-228600" eaLnBrk="1" hangingPunct="1"/>
            <a:endParaRPr lang="en-US" altLang="zh-CN" dirty="0"/>
          </a:p>
          <a:p>
            <a:pPr marL="228600" indent="-228600" eaLnBrk="1" hangingPunct="1"/>
            <a:r>
              <a:rPr lang="en-US" altLang="zh-CN" dirty="0"/>
              <a:t>Currently, many Internet user programs that need request/response communication use UDP, and when they require transport protocol functions such as reliable delivery they must effectively build their own private transport protocol at the application layer. Request/response, or "transaction-oriented", communication has the following features: </a:t>
            </a:r>
            <a:endParaRPr lang="en-US" altLang="zh-CN" dirty="0"/>
          </a:p>
          <a:p>
            <a:pPr marL="228600" indent="-228600" eaLnBrk="1" hangingPunct="1"/>
            <a:endParaRPr lang="en-US" altLang="zh-CN" dirty="0"/>
          </a:p>
          <a:p>
            <a:pPr marL="228600" indent="-228600" eaLnBrk="1" hangingPunct="1">
              <a:buFontTx/>
              <a:buAutoNum type="alphaLcParenBoth"/>
            </a:pPr>
            <a:r>
              <a:rPr lang="en-US" altLang="zh-CN" dirty="0"/>
              <a:t>The fundamental interaction is a request followed by a response.</a:t>
            </a:r>
            <a:endParaRPr lang="en-US" altLang="zh-CN" dirty="0"/>
          </a:p>
          <a:p>
            <a:pPr marL="228600" indent="-228600" eaLnBrk="1" hangingPunct="1"/>
            <a:r>
              <a:rPr lang="en-US" altLang="zh-CN" dirty="0"/>
              <a:t>(b) An explicit open or close phase may impose excessive overhead.</a:t>
            </a:r>
            <a:endParaRPr lang="en-US" altLang="zh-CN" dirty="0"/>
          </a:p>
          <a:p>
            <a:pPr marL="228600" indent="-228600" eaLnBrk="1" hangingPunct="1"/>
            <a:r>
              <a:rPr lang="en-US" altLang="zh-CN" dirty="0"/>
              <a:t>(c) At-most-once semantics is required; that is, a transaction must not be "replayed" as the result of a duplicate request packet. </a:t>
            </a:r>
            <a:endParaRPr lang="en-US" altLang="zh-CN" dirty="0"/>
          </a:p>
          <a:p>
            <a:pPr marL="228600" indent="-228600" eaLnBrk="1" hangingPunct="1"/>
            <a:r>
              <a:rPr lang="en-US" altLang="zh-CN" dirty="0"/>
              <a:t>(d) The minimum transaction latency for a client should be RTT + SPT, where RTT is the round-trip time and SPT is the server processing time. </a:t>
            </a:r>
            <a:endParaRPr lang="en-US" altLang="zh-CN" dirty="0"/>
          </a:p>
          <a:p>
            <a:pPr marL="228600" indent="-228600" eaLnBrk="1" hangingPunct="1"/>
            <a:r>
              <a:rPr lang="en-US" altLang="zh-CN" dirty="0"/>
              <a:t>(e) In favorable circumstances, a reliable request/response handshake should be achievable with exactly one packet in each direction. </a:t>
            </a:r>
            <a:endParaRPr lang="en-US" altLang="zh-CN" dirty="0"/>
          </a:p>
          <a:p>
            <a:pPr marL="228600" indent="-228600" eaLnBrk="1" hangingPunct="1"/>
            <a:endParaRPr lang="en-US" altLang="zh-CN" dirty="0"/>
          </a:p>
          <a:p>
            <a:pPr marL="228600" indent="-228600" eaLnBrk="1" hangingPunct="1"/>
            <a:r>
              <a:rPr lang="en-US" altLang="zh-CN" dirty="0"/>
              <a:t>Hoe. Improving the Start-up Behavior of a Congestion Control Scheme for TCP. </a:t>
            </a:r>
            <a:r>
              <a:rPr lang="en-US" altLang="zh-CN" dirty="0" err="1"/>
              <a:t>Sigcomm</a:t>
            </a:r>
            <a:r>
              <a:rPr lang="en-US" altLang="zh-CN" dirty="0"/>
              <a:t> 1996.</a:t>
            </a:r>
            <a:endParaRPr lang="en-US" altLang="zh-CN" dirty="0"/>
          </a:p>
          <a:p>
            <a:pPr marL="228600" indent="-228600"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8649A47B-9A59-4A47-AB90-46621A4A810C}" type="slidenum">
              <a:rPr lang="en-US" altLang="zh-CN" smtClean="0"/>
            </a:fld>
            <a:endParaRPr lang="en-US" altLang="zh-CN"/>
          </a:p>
        </p:txBody>
      </p:sp>
      <p:sp>
        <p:nvSpPr>
          <p:cNvPr id="108547" name="Rectangle 2"/>
          <p:cNvSpPr>
            <a:spLocks noGrp="1" noRot="1" noChangeAspect="1" noChangeArrowheads="1" noTextEdit="1"/>
          </p:cNvSpPr>
          <p:nvPr>
            <p:ph type="sldImg"/>
          </p:nvPr>
        </p:nvSpPr>
        <p:spPr>
          <a:xfrm>
            <a:off x="381000" y="685800"/>
            <a:ext cx="6096000" cy="3429000"/>
          </a:xfrm>
        </p:spPr>
      </p:sp>
      <p:sp>
        <p:nvSpPr>
          <p:cNvPr id="10854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1EAA7A60-70D9-4796-8BCE-2C8B1F71CDDC}" type="slidenum">
              <a:rPr lang="en-US" altLang="zh-CN" smtClean="0"/>
            </a:fld>
            <a:endParaRPr lang="en-US" altLang="zh-CN"/>
          </a:p>
        </p:txBody>
      </p:sp>
      <p:sp>
        <p:nvSpPr>
          <p:cNvPr id="111619" name="Rectangle 2"/>
          <p:cNvSpPr>
            <a:spLocks noGrp="1" noRot="1" noChangeAspect="1" noChangeArrowheads="1" noTextEdit="1"/>
          </p:cNvSpPr>
          <p:nvPr>
            <p:ph type="sldImg"/>
          </p:nvPr>
        </p:nvSpPr>
        <p:spPr>
          <a:xfrm>
            <a:off x="381000" y="685800"/>
            <a:ext cx="6096000" cy="3429000"/>
          </a:xfrm>
        </p:spPr>
      </p:sp>
      <p:sp>
        <p:nvSpPr>
          <p:cNvPr id="1116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2C75EF5A-3BC1-4C8D-A782-C72F5B5220E3}" type="slidenum">
              <a:rPr lang="en-US" altLang="zh-CN" smtClean="0"/>
            </a:fld>
            <a:endParaRPr lang="en-US" altLang="zh-CN"/>
          </a:p>
        </p:txBody>
      </p:sp>
      <p:sp>
        <p:nvSpPr>
          <p:cNvPr id="113667" name="Rectangle 2"/>
          <p:cNvSpPr>
            <a:spLocks noGrp="1" noRot="1" noChangeAspect="1" noChangeArrowheads="1" noTextEdit="1"/>
          </p:cNvSpPr>
          <p:nvPr>
            <p:ph type="sldImg"/>
          </p:nvPr>
        </p:nvSpPr>
        <p:spPr>
          <a:xfrm>
            <a:off x="381000" y="685800"/>
            <a:ext cx="6096000" cy="3429000"/>
          </a:xfrm>
        </p:spPr>
      </p:sp>
      <p:sp>
        <p:nvSpPr>
          <p:cNvPr id="11366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fld id="{DADF1139-5B9D-4F1F-BB79-C4644DFA9F7E}" type="slidenum">
              <a:rPr lang="en-US" altLang="zh-CN" smtClean="0"/>
            </a:fld>
            <a:endParaRPr lang="en-US" altLang="zh-CN"/>
          </a:p>
        </p:txBody>
      </p:sp>
      <p:sp>
        <p:nvSpPr>
          <p:cNvPr id="115715" name="Rectangle 2"/>
          <p:cNvSpPr>
            <a:spLocks noGrp="1" noRot="1" noChangeAspect="1" noChangeArrowheads="1" noTextEdit="1"/>
          </p:cNvSpPr>
          <p:nvPr>
            <p:ph type="sldImg"/>
          </p:nvPr>
        </p:nvSpPr>
        <p:spPr>
          <a:xfrm>
            <a:off x="381000" y="685800"/>
            <a:ext cx="6096000" cy="3429000"/>
          </a:xfrm>
        </p:spPr>
      </p:sp>
      <p:sp>
        <p:nvSpPr>
          <p:cNvPr id="11571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image" Target="../media/image6.emf"/><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5.e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oleObject" Target="../embeddings/oleObject11.bin"/><Relationship Id="rId7" Type="http://schemas.openxmlformats.org/officeDocument/2006/relationships/oleObject" Target="../embeddings/oleObject10.bin"/><Relationship Id="rId6" Type="http://schemas.openxmlformats.org/officeDocument/2006/relationships/image" Target="../media/image6.emf"/><Relationship Id="rId5" Type="http://schemas.openxmlformats.org/officeDocument/2006/relationships/oleObject" Target="../embeddings/oleObject9.bin"/><Relationship Id="rId4" Type="http://schemas.openxmlformats.org/officeDocument/2006/relationships/oleObject" Target="../embeddings/oleObject8.bin"/><Relationship Id="rId3" Type="http://schemas.openxmlformats.org/officeDocument/2006/relationships/image" Target="../media/image5.emf"/><Relationship Id="rId2" Type="http://schemas.openxmlformats.org/officeDocument/2006/relationships/oleObject" Target="../embeddings/oleObject7.bin"/><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image" Target="../media/image7.wmf"/></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oleObject" Target="../embeddings/oleObject18.bin"/><Relationship Id="rId7" Type="http://schemas.openxmlformats.org/officeDocument/2006/relationships/oleObject" Target="../embeddings/oleObject17.bin"/><Relationship Id="rId6" Type="http://schemas.openxmlformats.org/officeDocument/2006/relationships/oleObject" Target="../embeddings/oleObject16.bin"/><Relationship Id="rId5" Type="http://schemas.openxmlformats.org/officeDocument/2006/relationships/image" Target="../media/image6.emf"/><Relationship Id="rId4" Type="http://schemas.openxmlformats.org/officeDocument/2006/relationships/oleObject" Target="../embeddings/oleObject15.bin"/><Relationship Id="rId3" Type="http://schemas.openxmlformats.org/officeDocument/2006/relationships/oleObject" Target="../embeddings/oleObject14.bin"/><Relationship Id="rId2" Type="http://schemas.openxmlformats.org/officeDocument/2006/relationships/image" Target="../media/image5.emf"/><Relationship Id="rId11" Type="http://schemas.openxmlformats.org/officeDocument/2006/relationships/notesSlide" Target="../notesSlides/notesSlide15.xml"/><Relationship Id="rId10" Type="http://schemas.openxmlformats.org/officeDocument/2006/relationships/vmlDrawing" Target="../drawings/vmlDrawing3.vml"/><Relationship Id="rId1"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oleObject" Target="../embeddings/oleObject23.bin"/><Relationship Id="rId7" Type="http://schemas.openxmlformats.org/officeDocument/2006/relationships/oleObject" Target="../embeddings/oleObject22.bin"/><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oleObject" Target="../embeddings/oleObject20.bin"/><Relationship Id="rId3" Type="http://schemas.openxmlformats.org/officeDocument/2006/relationships/image" Target="../media/image5.emf"/><Relationship Id="rId2" Type="http://schemas.openxmlformats.org/officeDocument/2006/relationships/oleObject" Target="../embeddings/oleObject19.bin"/><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image" Target="../media/image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image" Target="../media/image6.emf"/><Relationship Id="rId4" Type="http://schemas.openxmlformats.org/officeDocument/2006/relationships/oleObject" Target="../embeddings/oleObject27.bin"/><Relationship Id="rId3" Type="http://schemas.openxmlformats.org/officeDocument/2006/relationships/oleObject" Target="../embeddings/oleObject26.bin"/><Relationship Id="rId2" Type="http://schemas.openxmlformats.org/officeDocument/2006/relationships/image" Target="../media/image5.emf"/><Relationship Id="rId1" Type="http://schemas.openxmlformats.org/officeDocument/2006/relationships/oleObject" Target="../embeddings/oleObject2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zh-CN" altLang="en-US"/>
              <a:t>互联网体系结构</a:t>
            </a:r>
            <a:br>
              <a:rPr lang="zh-CN" altLang="en-US"/>
            </a:br>
            <a:br>
              <a:rPr lang="zh-CN" altLang="en-US"/>
            </a:br>
            <a:r>
              <a:rPr lang="zh-CN" altLang="en-US"/>
              <a:t>拥塞控制</a:t>
            </a:r>
            <a:endParaRPr lang="zh-CN" alt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sz="4400" dirty="0">
                <a:latin typeface="微软雅黑" charset="-122"/>
              </a:rPr>
              <a:t>错误的类型和效果</a:t>
            </a:r>
            <a:endParaRPr lang="en-US" altLang="zh-CN" sz="4400" dirty="0">
              <a:latin typeface="微软雅黑" charset="-122"/>
            </a:endParaRPr>
          </a:p>
        </p:txBody>
      </p:sp>
      <p:sp>
        <p:nvSpPr>
          <p:cNvPr id="21507" name="Rectangle 3"/>
          <p:cNvSpPr>
            <a:spLocks noGrp="1" noChangeArrowheads="1"/>
          </p:cNvSpPr>
          <p:nvPr>
            <p:ph idx="1"/>
          </p:nvPr>
        </p:nvSpPr>
        <p:spPr>
          <a:xfrm>
            <a:off x="1343472" y="1412776"/>
            <a:ext cx="8458200" cy="4724400"/>
          </a:xfrm>
        </p:spPr>
        <p:txBody>
          <a:bodyPr/>
          <a:lstStyle/>
          <a:p>
            <a:pPr eaLnBrk="1" hangingPunct="1">
              <a:lnSpc>
                <a:spcPct val="90000"/>
              </a:lnSpc>
              <a:defRPr/>
            </a:pPr>
            <a:endParaRPr sz="2400" dirty="0">
              <a:solidFill>
                <a:schemeClr val="accent2">
                  <a:lumMod val="75000"/>
                </a:schemeClr>
              </a:solidFill>
            </a:endParaRPr>
          </a:p>
          <a:p>
            <a:pPr eaLnBrk="1" hangingPunct="1">
              <a:lnSpc>
                <a:spcPct val="90000"/>
              </a:lnSpc>
              <a:defRPr/>
            </a:pPr>
            <a:r>
              <a:rPr sz="2400" dirty="0">
                <a:solidFill>
                  <a:schemeClr val="accent2">
                    <a:lumMod val="75000"/>
                  </a:schemeClr>
                </a:solidFill>
              </a:rPr>
              <a:t>Forward </a:t>
            </a:r>
            <a:r>
              <a:rPr sz="2400" dirty="0"/>
              <a:t>channel </a:t>
            </a:r>
            <a:r>
              <a:rPr sz="2400" dirty="0">
                <a:solidFill>
                  <a:schemeClr val="accent2">
                    <a:lumMod val="75000"/>
                  </a:schemeClr>
                </a:solidFill>
              </a:rPr>
              <a:t>bit</a:t>
            </a:r>
            <a:r>
              <a:rPr sz="2400" dirty="0"/>
              <a:t>-errors (garbled packets)</a:t>
            </a:r>
            <a:endParaRPr sz="2400" dirty="0"/>
          </a:p>
          <a:p>
            <a:pPr eaLnBrk="1" hangingPunct="1">
              <a:lnSpc>
                <a:spcPct val="90000"/>
              </a:lnSpc>
              <a:defRPr/>
            </a:pPr>
            <a:r>
              <a:rPr sz="2400" dirty="0">
                <a:solidFill>
                  <a:schemeClr val="accent2">
                    <a:lumMod val="75000"/>
                  </a:schemeClr>
                </a:solidFill>
              </a:rPr>
              <a:t>Forward </a:t>
            </a:r>
            <a:r>
              <a:rPr sz="2400" dirty="0"/>
              <a:t>channel </a:t>
            </a:r>
            <a:r>
              <a:rPr sz="2400" dirty="0">
                <a:solidFill>
                  <a:schemeClr val="accent2">
                    <a:lumMod val="75000"/>
                  </a:schemeClr>
                </a:solidFill>
              </a:rPr>
              <a:t>packet</a:t>
            </a:r>
            <a:r>
              <a:rPr sz="2400" dirty="0"/>
              <a:t>-errors (lost packets)</a:t>
            </a:r>
            <a:endParaRPr sz="2400" dirty="0"/>
          </a:p>
          <a:p>
            <a:pPr eaLnBrk="1" hangingPunct="1">
              <a:lnSpc>
                <a:spcPct val="90000"/>
              </a:lnSpc>
              <a:defRPr/>
            </a:pPr>
            <a:r>
              <a:rPr sz="2400" dirty="0">
                <a:solidFill>
                  <a:schemeClr val="accent2">
                    <a:lumMod val="75000"/>
                  </a:schemeClr>
                </a:solidFill>
              </a:rPr>
              <a:t>Reverse </a:t>
            </a:r>
            <a:r>
              <a:rPr sz="2400" dirty="0"/>
              <a:t>channel </a:t>
            </a:r>
            <a:r>
              <a:rPr sz="2400" dirty="0">
                <a:solidFill>
                  <a:schemeClr val="accent2">
                    <a:lumMod val="75000"/>
                  </a:schemeClr>
                </a:solidFill>
              </a:rPr>
              <a:t>bit</a:t>
            </a:r>
            <a:r>
              <a:rPr sz="2400" dirty="0"/>
              <a:t>-errors (garbled status reports)</a:t>
            </a:r>
            <a:endParaRPr sz="2400" dirty="0"/>
          </a:p>
          <a:p>
            <a:pPr eaLnBrk="1" hangingPunct="1">
              <a:lnSpc>
                <a:spcPct val="90000"/>
              </a:lnSpc>
              <a:defRPr/>
            </a:pPr>
            <a:r>
              <a:rPr sz="2400" dirty="0">
                <a:solidFill>
                  <a:schemeClr val="accent2">
                    <a:lumMod val="75000"/>
                  </a:schemeClr>
                </a:solidFill>
              </a:rPr>
              <a:t>Reverse </a:t>
            </a:r>
            <a:r>
              <a:rPr sz="2400" dirty="0"/>
              <a:t>channel </a:t>
            </a:r>
            <a:r>
              <a:rPr sz="2400" dirty="0">
                <a:solidFill>
                  <a:schemeClr val="accent2">
                    <a:lumMod val="75000"/>
                  </a:schemeClr>
                </a:solidFill>
              </a:rPr>
              <a:t>packet</a:t>
            </a:r>
            <a:r>
              <a:rPr sz="2400" dirty="0"/>
              <a:t>-errors (lost status reports)</a:t>
            </a:r>
            <a:endParaRPr sz="2400" dirty="0"/>
          </a:p>
          <a:p>
            <a:pPr eaLnBrk="1" hangingPunct="1">
              <a:lnSpc>
                <a:spcPct val="90000"/>
              </a:lnSpc>
              <a:defRPr/>
            </a:pPr>
            <a:r>
              <a:rPr sz="2400" u="sng" dirty="0">
                <a:solidFill>
                  <a:schemeClr val="accent2">
                    <a:lumMod val="75000"/>
                  </a:schemeClr>
                </a:solidFill>
              </a:rPr>
              <a:t>Protocol-induced</a:t>
            </a:r>
            <a:r>
              <a:rPr sz="2400" dirty="0">
                <a:solidFill>
                  <a:schemeClr val="accent2">
                    <a:lumMod val="75000"/>
                  </a:schemeClr>
                </a:solidFill>
              </a:rPr>
              <a:t> </a:t>
            </a:r>
            <a:r>
              <a:rPr sz="2400" dirty="0"/>
              <a:t>effects: </a:t>
            </a:r>
            <a:endParaRPr sz="2400" dirty="0"/>
          </a:p>
          <a:p>
            <a:pPr lvl="1" eaLnBrk="1" hangingPunct="1">
              <a:lnSpc>
                <a:spcPct val="90000"/>
              </a:lnSpc>
              <a:defRPr/>
            </a:pPr>
            <a:r>
              <a:rPr sz="2000" dirty="0"/>
              <a:t>Duplicate packets</a:t>
            </a:r>
            <a:endParaRPr sz="2000" dirty="0"/>
          </a:p>
          <a:p>
            <a:pPr lvl="1" eaLnBrk="1" hangingPunct="1">
              <a:lnSpc>
                <a:spcPct val="90000"/>
              </a:lnSpc>
              <a:defRPr/>
            </a:pPr>
            <a:r>
              <a:rPr sz="2000" dirty="0"/>
              <a:t>Duplicate status reports</a:t>
            </a:r>
            <a:endParaRPr sz="2000" dirty="0"/>
          </a:p>
          <a:p>
            <a:pPr lvl="1" eaLnBrk="1" hangingPunct="1">
              <a:lnSpc>
                <a:spcPct val="90000"/>
              </a:lnSpc>
              <a:defRPr/>
            </a:pPr>
            <a:r>
              <a:rPr sz="2000" dirty="0"/>
              <a:t>Out-of-order packets</a:t>
            </a:r>
            <a:endParaRPr sz="2000" dirty="0"/>
          </a:p>
          <a:p>
            <a:pPr lvl="1" eaLnBrk="1" hangingPunct="1">
              <a:lnSpc>
                <a:spcPct val="90000"/>
              </a:lnSpc>
              <a:defRPr/>
            </a:pPr>
            <a:r>
              <a:rPr sz="2000" dirty="0"/>
              <a:t>Out-of-order status reports</a:t>
            </a:r>
            <a:endParaRPr sz="2000" dirty="0"/>
          </a:p>
          <a:p>
            <a:pPr lvl="1" eaLnBrk="1" hangingPunct="1">
              <a:lnSpc>
                <a:spcPct val="90000"/>
              </a:lnSpc>
              <a:defRPr/>
            </a:pPr>
            <a:r>
              <a:rPr sz="2000" dirty="0"/>
              <a:t>Out-of-range packets/status reports (in window-based transmissions)</a:t>
            </a:r>
            <a:endParaRPr sz="2000" dirty="0"/>
          </a:p>
        </p:txBody>
      </p:sp>
      <p:sp>
        <p:nvSpPr>
          <p:cNvPr id="112645"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C1E7872F-408D-4A90-BEB8-1C8EC2E38B13}"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zh-CN" altLang="en-US" sz="4400" dirty="0">
                <a:latin typeface="微软雅黑" charset="-122"/>
              </a:rPr>
              <a:t>基本机制</a:t>
            </a:r>
            <a:endParaRPr lang="en-US" altLang="zh-CN" sz="4400" dirty="0">
              <a:latin typeface="微软雅黑" charset="-122"/>
            </a:endParaRPr>
          </a:p>
        </p:txBody>
      </p:sp>
      <p:sp>
        <p:nvSpPr>
          <p:cNvPr id="22531" name="Rectangle 3"/>
          <p:cNvSpPr>
            <a:spLocks noGrp="1" noChangeArrowheads="1"/>
          </p:cNvSpPr>
          <p:nvPr>
            <p:ph idx="1"/>
          </p:nvPr>
        </p:nvSpPr>
        <p:spPr>
          <a:xfrm>
            <a:off x="1127448" y="1262892"/>
            <a:ext cx="8568952" cy="4800600"/>
          </a:xfrm>
        </p:spPr>
        <p:txBody>
          <a:bodyPr>
            <a:normAutofit lnSpcReduction="10000"/>
          </a:bodyPr>
          <a:lstStyle/>
          <a:p>
            <a:pPr eaLnBrk="1" hangingPunct="1">
              <a:defRPr/>
            </a:pPr>
            <a:endParaRPr u="sng" dirty="0">
              <a:solidFill>
                <a:schemeClr val="accent2">
                  <a:lumMod val="75000"/>
                </a:schemeClr>
              </a:solidFill>
            </a:endParaRPr>
          </a:p>
          <a:p>
            <a:pPr eaLnBrk="1" hangingPunct="1">
              <a:defRPr/>
            </a:pPr>
            <a:r>
              <a:rPr u="sng" dirty="0">
                <a:solidFill>
                  <a:schemeClr val="accent2">
                    <a:lumMod val="75000"/>
                  </a:schemeClr>
                </a:solidFill>
              </a:rPr>
              <a:t>Mechanisms:</a:t>
            </a:r>
            <a:endParaRPr u="sng" dirty="0">
              <a:solidFill>
                <a:schemeClr val="accent2">
                  <a:lumMod val="75000"/>
                </a:schemeClr>
              </a:solidFill>
            </a:endParaRPr>
          </a:p>
          <a:p>
            <a:pPr lvl="1" eaLnBrk="1" hangingPunct="1">
              <a:defRPr/>
            </a:pPr>
            <a:r>
              <a:rPr dirty="0">
                <a:solidFill>
                  <a:schemeClr val="accent2">
                    <a:lumMod val="75000"/>
                  </a:schemeClr>
                </a:solidFill>
              </a:rPr>
              <a:t>Checksum in </a:t>
            </a:r>
            <a:r>
              <a:rPr dirty="0" err="1">
                <a:solidFill>
                  <a:schemeClr val="accent2">
                    <a:lumMod val="75000"/>
                  </a:schemeClr>
                </a:solidFill>
              </a:rPr>
              <a:t>pkts</a:t>
            </a:r>
            <a:r>
              <a:rPr dirty="0">
                <a:solidFill>
                  <a:schemeClr val="accent2">
                    <a:lumMod val="75000"/>
                  </a:schemeClr>
                </a:solidFill>
              </a:rPr>
              <a:t>:</a:t>
            </a:r>
            <a:r>
              <a:rPr dirty="0">
                <a:solidFill>
                  <a:srgbClr val="FF0000"/>
                </a:solidFill>
              </a:rPr>
              <a:t> </a:t>
            </a:r>
            <a:r>
              <a:rPr dirty="0"/>
              <a:t>detects </a:t>
            </a:r>
            <a:r>
              <a:rPr dirty="0" err="1"/>
              <a:t>pkt</a:t>
            </a:r>
            <a:r>
              <a:rPr dirty="0"/>
              <a:t> corruption</a:t>
            </a:r>
            <a:endParaRPr dirty="0"/>
          </a:p>
          <a:p>
            <a:pPr lvl="1" eaLnBrk="1" hangingPunct="1">
              <a:defRPr/>
            </a:pPr>
            <a:r>
              <a:rPr dirty="0">
                <a:solidFill>
                  <a:schemeClr val="accent2">
                    <a:lumMod val="75000"/>
                  </a:schemeClr>
                </a:solidFill>
              </a:rPr>
              <a:t>ACK: </a:t>
            </a:r>
            <a:r>
              <a:rPr dirty="0">
                <a:solidFill>
                  <a:srgbClr val="00B0F0"/>
                </a:solidFill>
              </a:rPr>
              <a:t>“packet correctly received”</a:t>
            </a:r>
            <a:endParaRPr dirty="0">
              <a:solidFill>
                <a:srgbClr val="00B0F0"/>
              </a:solidFill>
            </a:endParaRPr>
          </a:p>
          <a:p>
            <a:pPr lvl="1" eaLnBrk="1" hangingPunct="1">
              <a:defRPr/>
            </a:pPr>
            <a:r>
              <a:rPr dirty="0">
                <a:solidFill>
                  <a:schemeClr val="accent2">
                    <a:lumMod val="75000"/>
                  </a:schemeClr>
                </a:solidFill>
              </a:rPr>
              <a:t>NAK: </a:t>
            </a:r>
            <a:r>
              <a:rPr dirty="0">
                <a:solidFill>
                  <a:srgbClr val="00B0F0"/>
                </a:solidFill>
              </a:rPr>
              <a:t>“packet </a:t>
            </a:r>
            <a:r>
              <a:rPr b="1" i="1" dirty="0">
                <a:solidFill>
                  <a:schemeClr val="accent2">
                    <a:lumMod val="75000"/>
                  </a:schemeClr>
                </a:solidFill>
              </a:rPr>
              <a:t>incorrectly</a:t>
            </a:r>
            <a:r>
              <a:rPr dirty="0">
                <a:solidFill>
                  <a:srgbClr val="FFFFCC"/>
                </a:solidFill>
              </a:rPr>
              <a:t> </a:t>
            </a:r>
            <a:r>
              <a:rPr dirty="0">
                <a:solidFill>
                  <a:srgbClr val="00B0F0"/>
                </a:solidFill>
              </a:rPr>
              <a:t>received”</a:t>
            </a:r>
            <a:endParaRPr dirty="0">
              <a:solidFill>
                <a:srgbClr val="00B0F0"/>
              </a:solidFill>
            </a:endParaRPr>
          </a:p>
          <a:p>
            <a:pPr eaLnBrk="1" hangingPunct="1">
              <a:defRPr/>
            </a:pPr>
            <a:endParaRPr u="sng" dirty="0">
              <a:solidFill>
                <a:schemeClr val="accent2">
                  <a:lumMod val="75000"/>
                </a:schemeClr>
              </a:solidFill>
            </a:endParaRPr>
          </a:p>
          <a:p>
            <a:pPr eaLnBrk="1" hangingPunct="1">
              <a:defRPr/>
            </a:pPr>
            <a:r>
              <a:rPr u="sng" dirty="0">
                <a:solidFill>
                  <a:schemeClr val="accent2">
                    <a:lumMod val="75000"/>
                  </a:schemeClr>
                </a:solidFill>
              </a:rPr>
              <a:t>Provides reliable transmission over:</a:t>
            </a:r>
            <a:endParaRPr u="sng" dirty="0">
              <a:solidFill>
                <a:schemeClr val="accent2">
                  <a:lumMod val="75000"/>
                </a:schemeClr>
              </a:solidFill>
            </a:endParaRPr>
          </a:p>
          <a:p>
            <a:pPr lvl="1" eaLnBrk="1" hangingPunct="1">
              <a:defRPr/>
            </a:pPr>
            <a:r>
              <a:rPr dirty="0"/>
              <a:t>A </a:t>
            </a:r>
            <a:r>
              <a:rPr i="1" dirty="0">
                <a:solidFill>
                  <a:srgbClr val="00B0F0"/>
                </a:solidFill>
              </a:rPr>
              <a:t>forward</a:t>
            </a:r>
            <a:r>
              <a:rPr dirty="0"/>
              <a:t> channel which has </a:t>
            </a:r>
            <a:r>
              <a:rPr i="1" dirty="0">
                <a:solidFill>
                  <a:srgbClr val="00B0F0"/>
                </a:solidFill>
              </a:rPr>
              <a:t>bit</a:t>
            </a:r>
            <a:r>
              <a:rPr dirty="0">
                <a:solidFill>
                  <a:srgbClr val="00B0F0"/>
                </a:solidFill>
              </a:rPr>
              <a:t>-</a:t>
            </a:r>
            <a:r>
              <a:rPr dirty="0"/>
              <a:t>errors; reverse: ok</a:t>
            </a:r>
            <a:endParaRPr dirty="0"/>
          </a:p>
          <a:p>
            <a:pPr eaLnBrk="1" hangingPunct="1">
              <a:defRPr/>
            </a:pPr>
            <a:endParaRPr b="1" u="sng" dirty="0">
              <a:solidFill>
                <a:schemeClr val="accent2">
                  <a:lumMod val="75000"/>
                </a:schemeClr>
              </a:solidFill>
            </a:endParaRPr>
          </a:p>
          <a:p>
            <a:pPr eaLnBrk="1" hangingPunct="1">
              <a:defRPr/>
            </a:pPr>
            <a:r>
              <a:rPr b="1" u="sng" dirty="0">
                <a:solidFill>
                  <a:schemeClr val="accent2">
                    <a:lumMod val="75000"/>
                  </a:schemeClr>
                </a:solidFill>
              </a:rPr>
              <a:t>Cannot</a:t>
            </a:r>
            <a:r>
              <a:rPr b="1" dirty="0">
                <a:solidFill>
                  <a:schemeClr val="accent2">
                    <a:lumMod val="75000"/>
                  </a:schemeClr>
                </a:solidFill>
              </a:rPr>
              <a:t> handle reverse-channel bit-errors; or packet-losses in either direction</a:t>
            </a:r>
            <a:endParaRPr dirty="0">
              <a:solidFill>
                <a:schemeClr val="accent2">
                  <a:lumMod val="75000"/>
                </a:schemeClr>
              </a:solidFill>
            </a:endParaRPr>
          </a:p>
        </p:txBody>
      </p:sp>
      <p:sp>
        <p:nvSpPr>
          <p:cNvPr id="114693"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BB64BBCF-E4E0-4851-A134-123A06EB0699}"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127448" y="116632"/>
            <a:ext cx="7272338" cy="809625"/>
          </a:xfrm>
        </p:spPr>
        <p:txBody>
          <a:bodyPr/>
          <a:lstStyle/>
          <a:p>
            <a:pPr eaLnBrk="1" hangingPunct="1"/>
            <a:r>
              <a:rPr lang="zh-CN" altLang="en-US" sz="4400" dirty="0">
                <a:latin typeface="微软雅黑" charset="-122"/>
              </a:rPr>
              <a:t>更多的机制</a:t>
            </a:r>
            <a:endParaRPr lang="en-US" altLang="zh-CN" sz="4400" dirty="0">
              <a:latin typeface="微软雅黑" charset="-122"/>
            </a:endParaRPr>
          </a:p>
        </p:txBody>
      </p:sp>
      <p:sp>
        <p:nvSpPr>
          <p:cNvPr id="23555" name="Rectangle 3"/>
          <p:cNvSpPr>
            <a:spLocks noGrp="1" noChangeArrowheads="1"/>
          </p:cNvSpPr>
          <p:nvPr>
            <p:ph idx="1"/>
          </p:nvPr>
        </p:nvSpPr>
        <p:spPr>
          <a:xfrm>
            <a:off x="1128815" y="1412776"/>
            <a:ext cx="9816008" cy="4800600"/>
          </a:xfrm>
        </p:spPr>
        <p:txBody>
          <a:bodyPr/>
          <a:lstStyle/>
          <a:p>
            <a:pPr eaLnBrk="1" hangingPunct="1">
              <a:lnSpc>
                <a:spcPct val="90000"/>
              </a:lnSpc>
              <a:defRPr/>
            </a:pPr>
            <a:r>
              <a:rPr u="sng" dirty="0">
                <a:solidFill>
                  <a:schemeClr val="accent2">
                    <a:lumMod val="75000"/>
                  </a:schemeClr>
                </a:solidFill>
              </a:rPr>
              <a:t>Mechanisms:</a:t>
            </a:r>
            <a:endParaRPr u="sng" dirty="0">
              <a:solidFill>
                <a:schemeClr val="accent2">
                  <a:lumMod val="75000"/>
                </a:schemeClr>
              </a:solidFill>
            </a:endParaRPr>
          </a:p>
          <a:p>
            <a:pPr lvl="1" eaLnBrk="1" hangingPunct="1">
              <a:lnSpc>
                <a:spcPct val="90000"/>
              </a:lnSpc>
              <a:defRPr/>
            </a:pPr>
            <a:r>
              <a:rPr dirty="0">
                <a:solidFill>
                  <a:schemeClr val="accent2">
                    <a:lumMod val="75000"/>
                  </a:schemeClr>
                </a:solidFill>
              </a:rPr>
              <a:t>Checksum:</a:t>
            </a:r>
            <a:r>
              <a:rPr dirty="0"/>
              <a:t> detects corruption </a:t>
            </a:r>
            <a:r>
              <a:rPr i="1" dirty="0">
                <a:solidFill>
                  <a:srgbClr val="00B0F0"/>
                </a:solidFill>
              </a:rPr>
              <a:t>in </a:t>
            </a:r>
            <a:r>
              <a:rPr i="1" dirty="0" err="1">
                <a:solidFill>
                  <a:srgbClr val="00B0F0"/>
                </a:solidFill>
              </a:rPr>
              <a:t>pkts</a:t>
            </a:r>
            <a:r>
              <a:rPr i="1" dirty="0">
                <a:solidFill>
                  <a:srgbClr val="00B0F0"/>
                </a:solidFill>
              </a:rPr>
              <a:t> &amp; </a:t>
            </a:r>
            <a:r>
              <a:rPr i="1" dirty="0" err="1">
                <a:solidFill>
                  <a:srgbClr val="00B0F0"/>
                </a:solidFill>
              </a:rPr>
              <a:t>acks</a:t>
            </a:r>
            <a:endParaRPr i="1" dirty="0">
              <a:solidFill>
                <a:srgbClr val="00B0F0"/>
              </a:solidFill>
            </a:endParaRPr>
          </a:p>
          <a:p>
            <a:pPr lvl="1" eaLnBrk="1" hangingPunct="1">
              <a:lnSpc>
                <a:spcPct val="90000"/>
              </a:lnSpc>
              <a:defRPr/>
            </a:pPr>
            <a:r>
              <a:rPr dirty="0">
                <a:solidFill>
                  <a:schemeClr val="accent2">
                    <a:lumMod val="75000"/>
                  </a:schemeClr>
                </a:solidFill>
              </a:rPr>
              <a:t>ACK: </a:t>
            </a:r>
            <a:r>
              <a:rPr dirty="0">
                <a:solidFill>
                  <a:srgbClr val="00B0F0"/>
                </a:solidFill>
              </a:rPr>
              <a:t>“packet correctly received”</a:t>
            </a:r>
            <a:endParaRPr dirty="0">
              <a:solidFill>
                <a:srgbClr val="00B0F0"/>
              </a:solidFill>
            </a:endParaRPr>
          </a:p>
          <a:p>
            <a:pPr lvl="1" eaLnBrk="1" hangingPunct="1">
              <a:lnSpc>
                <a:spcPct val="90000"/>
              </a:lnSpc>
              <a:defRPr/>
            </a:pPr>
            <a:r>
              <a:rPr dirty="0">
                <a:solidFill>
                  <a:schemeClr val="accent2">
                    <a:lumMod val="75000"/>
                  </a:schemeClr>
                </a:solidFill>
              </a:rPr>
              <a:t>NAK: </a:t>
            </a:r>
            <a:r>
              <a:rPr dirty="0">
                <a:solidFill>
                  <a:srgbClr val="00B0F0"/>
                </a:solidFill>
              </a:rPr>
              <a:t>“packet </a:t>
            </a:r>
            <a:r>
              <a:rPr b="1" i="1" dirty="0">
                <a:solidFill>
                  <a:schemeClr val="accent2">
                    <a:lumMod val="75000"/>
                  </a:schemeClr>
                </a:solidFill>
              </a:rPr>
              <a:t>incorrectly</a:t>
            </a:r>
            <a:r>
              <a:rPr dirty="0">
                <a:solidFill>
                  <a:schemeClr val="accent2">
                    <a:lumMod val="75000"/>
                  </a:schemeClr>
                </a:solidFill>
              </a:rPr>
              <a:t> received”</a:t>
            </a:r>
            <a:endParaRPr dirty="0">
              <a:solidFill>
                <a:schemeClr val="accent2">
                  <a:lumMod val="75000"/>
                </a:schemeClr>
              </a:solidFill>
            </a:endParaRPr>
          </a:p>
          <a:p>
            <a:pPr lvl="1" eaLnBrk="1" hangingPunct="1">
              <a:lnSpc>
                <a:spcPct val="90000"/>
              </a:lnSpc>
              <a:defRPr/>
            </a:pPr>
            <a:r>
              <a:rPr dirty="0">
                <a:solidFill>
                  <a:schemeClr val="accent2">
                    <a:lumMod val="75000"/>
                  </a:schemeClr>
                </a:solidFill>
              </a:rPr>
              <a:t>Sequence number: 1-bit </a:t>
            </a:r>
            <a:r>
              <a:rPr dirty="0">
                <a:solidFill>
                  <a:srgbClr val="00B0F0"/>
                </a:solidFill>
              </a:rPr>
              <a:t>sequence number used</a:t>
            </a:r>
            <a:endParaRPr sz="1000" dirty="0">
              <a:solidFill>
                <a:srgbClr val="00B0F0"/>
              </a:solidFill>
            </a:endParaRPr>
          </a:p>
          <a:p>
            <a:pPr eaLnBrk="1" hangingPunct="1">
              <a:lnSpc>
                <a:spcPct val="90000"/>
              </a:lnSpc>
              <a:defRPr/>
            </a:pPr>
            <a:r>
              <a:rPr u="sng" dirty="0">
                <a:solidFill>
                  <a:schemeClr val="accent2">
                    <a:lumMod val="75000"/>
                  </a:schemeClr>
                </a:solidFill>
              </a:rPr>
              <a:t>Provides reliable transmission over:</a:t>
            </a:r>
            <a:endParaRPr u="sng" dirty="0">
              <a:solidFill>
                <a:schemeClr val="accent2">
                  <a:lumMod val="75000"/>
                </a:schemeClr>
              </a:solidFill>
            </a:endParaRPr>
          </a:p>
          <a:p>
            <a:pPr lvl="1" eaLnBrk="1" hangingPunct="1">
              <a:lnSpc>
                <a:spcPct val="90000"/>
              </a:lnSpc>
              <a:defRPr/>
            </a:pPr>
            <a:r>
              <a:rPr dirty="0"/>
              <a:t>A </a:t>
            </a:r>
            <a:r>
              <a:rPr i="1" dirty="0">
                <a:solidFill>
                  <a:srgbClr val="00B0F0"/>
                </a:solidFill>
              </a:rPr>
              <a:t>forward</a:t>
            </a:r>
            <a:r>
              <a:rPr dirty="0">
                <a:solidFill>
                  <a:srgbClr val="00B0F0"/>
                </a:solidFill>
              </a:rPr>
              <a:t> </a:t>
            </a:r>
            <a:r>
              <a:rPr i="1" dirty="0">
                <a:solidFill>
                  <a:srgbClr val="00B0F0"/>
                </a:solidFill>
              </a:rPr>
              <a:t>&amp; reverse</a:t>
            </a:r>
            <a:r>
              <a:rPr dirty="0"/>
              <a:t> channel with </a:t>
            </a:r>
            <a:r>
              <a:rPr i="1" dirty="0">
                <a:solidFill>
                  <a:srgbClr val="00B0F0"/>
                </a:solidFill>
              </a:rPr>
              <a:t>bit</a:t>
            </a:r>
            <a:r>
              <a:rPr dirty="0"/>
              <a:t>-errors</a:t>
            </a:r>
            <a:endParaRPr dirty="0"/>
          </a:p>
          <a:p>
            <a:pPr lvl="1" eaLnBrk="1" hangingPunct="1">
              <a:lnSpc>
                <a:spcPct val="90000"/>
              </a:lnSpc>
              <a:defRPr/>
            </a:pPr>
            <a:r>
              <a:rPr dirty="0"/>
              <a:t>Detects</a:t>
            </a:r>
            <a:r>
              <a:rPr dirty="0">
                <a:solidFill>
                  <a:srgbClr val="00B0F0"/>
                </a:solidFill>
              </a:rPr>
              <a:t> </a:t>
            </a:r>
            <a:r>
              <a:rPr i="1" dirty="0">
                <a:solidFill>
                  <a:srgbClr val="00B0F0"/>
                </a:solidFill>
              </a:rPr>
              <a:t>duplicates</a:t>
            </a:r>
            <a:r>
              <a:rPr dirty="0">
                <a:solidFill>
                  <a:srgbClr val="00B0F0"/>
                </a:solidFill>
              </a:rPr>
              <a:t> </a:t>
            </a:r>
            <a:r>
              <a:rPr dirty="0"/>
              <a:t>of packets/</a:t>
            </a:r>
            <a:r>
              <a:rPr dirty="0" err="1"/>
              <a:t>acks</a:t>
            </a:r>
            <a:r>
              <a:rPr dirty="0"/>
              <a:t>/</a:t>
            </a:r>
            <a:r>
              <a:rPr dirty="0" err="1"/>
              <a:t>naks</a:t>
            </a:r>
            <a:endParaRPr sz="1000" dirty="0"/>
          </a:p>
          <a:p>
            <a:pPr eaLnBrk="1" hangingPunct="1">
              <a:lnSpc>
                <a:spcPct val="90000"/>
              </a:lnSpc>
              <a:defRPr/>
            </a:pPr>
            <a:r>
              <a:rPr dirty="0"/>
              <a:t>Still needs NAKs, and cannot recover from packet errors</a:t>
            </a:r>
            <a:endParaRPr dirty="0"/>
          </a:p>
        </p:txBody>
      </p:sp>
      <p:sp>
        <p:nvSpPr>
          <p:cNvPr id="11674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F5ED4FB2-20CE-4FBE-9632-FA6358635853}"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271464" y="188640"/>
            <a:ext cx="7772400" cy="685800"/>
          </a:xfrm>
        </p:spPr>
        <p:txBody>
          <a:bodyPr>
            <a:normAutofit fontScale="90000"/>
          </a:bodyPr>
          <a:lstStyle/>
          <a:p>
            <a:pPr eaLnBrk="1" hangingPunct="1"/>
            <a:r>
              <a:rPr lang="zh-CN" altLang="en-US" sz="4400" dirty="0">
                <a:latin typeface="微软雅黑" charset="-122"/>
              </a:rPr>
              <a:t>更多的机制</a:t>
            </a:r>
            <a:endParaRPr lang="en-US" altLang="zh-CN" sz="4400" dirty="0">
              <a:latin typeface="微软雅黑" charset="-122"/>
            </a:endParaRPr>
          </a:p>
        </p:txBody>
      </p:sp>
      <p:sp>
        <p:nvSpPr>
          <p:cNvPr id="24579" name="Rectangle 3"/>
          <p:cNvSpPr>
            <a:spLocks noGrp="1" noChangeArrowheads="1"/>
          </p:cNvSpPr>
          <p:nvPr>
            <p:ph idx="1"/>
          </p:nvPr>
        </p:nvSpPr>
        <p:spPr>
          <a:xfrm>
            <a:off x="1343472" y="1268760"/>
            <a:ext cx="10585176" cy="4953000"/>
          </a:xfrm>
        </p:spPr>
        <p:txBody>
          <a:bodyPr/>
          <a:lstStyle/>
          <a:p>
            <a:pPr eaLnBrk="1" hangingPunct="1">
              <a:lnSpc>
                <a:spcPct val="90000"/>
              </a:lnSpc>
              <a:defRPr/>
            </a:pPr>
            <a:r>
              <a:rPr u="sng" dirty="0">
                <a:solidFill>
                  <a:schemeClr val="accent2">
                    <a:lumMod val="75000"/>
                  </a:schemeClr>
                </a:solidFill>
              </a:rPr>
              <a:t>Mechanisms:</a:t>
            </a:r>
            <a:endParaRPr u="sng" dirty="0">
              <a:solidFill>
                <a:schemeClr val="accent2">
                  <a:lumMod val="75000"/>
                </a:schemeClr>
              </a:solidFill>
            </a:endParaRPr>
          </a:p>
          <a:p>
            <a:pPr lvl="1" eaLnBrk="1" hangingPunct="1">
              <a:lnSpc>
                <a:spcPct val="90000"/>
              </a:lnSpc>
              <a:defRPr/>
            </a:pPr>
            <a:r>
              <a:rPr dirty="0">
                <a:solidFill>
                  <a:schemeClr val="accent2">
                    <a:lumMod val="75000"/>
                  </a:schemeClr>
                </a:solidFill>
              </a:rPr>
              <a:t>Checksum:</a:t>
            </a:r>
            <a:r>
              <a:rPr dirty="0"/>
              <a:t> detects corruption </a:t>
            </a:r>
            <a:r>
              <a:rPr i="1" dirty="0">
                <a:solidFill>
                  <a:srgbClr val="00B0F0"/>
                </a:solidFill>
              </a:rPr>
              <a:t>in </a:t>
            </a:r>
            <a:r>
              <a:rPr i="1" dirty="0" err="1">
                <a:solidFill>
                  <a:srgbClr val="00B0F0"/>
                </a:solidFill>
              </a:rPr>
              <a:t>pkts</a:t>
            </a:r>
            <a:r>
              <a:rPr i="1" dirty="0">
                <a:solidFill>
                  <a:srgbClr val="00B0F0"/>
                </a:solidFill>
              </a:rPr>
              <a:t> &amp; </a:t>
            </a:r>
            <a:r>
              <a:rPr i="1" dirty="0" err="1">
                <a:solidFill>
                  <a:srgbClr val="00B0F0"/>
                </a:solidFill>
              </a:rPr>
              <a:t>acks</a:t>
            </a:r>
            <a:endParaRPr i="1" dirty="0">
              <a:solidFill>
                <a:srgbClr val="00B0F0"/>
              </a:solidFill>
            </a:endParaRPr>
          </a:p>
          <a:p>
            <a:pPr lvl="1" eaLnBrk="1" hangingPunct="1">
              <a:lnSpc>
                <a:spcPct val="90000"/>
              </a:lnSpc>
              <a:defRPr/>
            </a:pPr>
            <a:r>
              <a:rPr dirty="0">
                <a:solidFill>
                  <a:schemeClr val="accent2">
                    <a:lumMod val="75000"/>
                  </a:schemeClr>
                </a:solidFill>
              </a:rPr>
              <a:t>ACK: </a:t>
            </a:r>
            <a:r>
              <a:rPr dirty="0">
                <a:solidFill>
                  <a:srgbClr val="00B0F0"/>
                </a:solidFill>
              </a:rPr>
              <a:t>“packet correctly received”</a:t>
            </a:r>
            <a:endParaRPr dirty="0">
              <a:solidFill>
                <a:srgbClr val="00B0F0"/>
              </a:solidFill>
            </a:endParaRPr>
          </a:p>
          <a:p>
            <a:pPr lvl="1" eaLnBrk="1" hangingPunct="1">
              <a:lnSpc>
                <a:spcPct val="90000"/>
              </a:lnSpc>
              <a:defRPr/>
            </a:pPr>
            <a:r>
              <a:rPr u="sng" dirty="0">
                <a:solidFill>
                  <a:schemeClr val="accent2">
                    <a:lumMod val="75000"/>
                  </a:schemeClr>
                </a:solidFill>
              </a:rPr>
              <a:t>Duplicate</a:t>
            </a:r>
            <a:r>
              <a:rPr dirty="0">
                <a:solidFill>
                  <a:schemeClr val="accent2">
                    <a:lumMod val="75000"/>
                  </a:schemeClr>
                </a:solidFill>
              </a:rPr>
              <a:t> ACK: </a:t>
            </a:r>
            <a:r>
              <a:rPr dirty="0">
                <a:solidFill>
                  <a:srgbClr val="00B0F0"/>
                </a:solidFill>
              </a:rPr>
              <a:t>“packet </a:t>
            </a:r>
            <a:r>
              <a:rPr b="1" i="1" dirty="0">
                <a:solidFill>
                  <a:schemeClr val="accent2">
                    <a:lumMod val="75000"/>
                  </a:schemeClr>
                </a:solidFill>
              </a:rPr>
              <a:t>incorrectly</a:t>
            </a:r>
            <a:r>
              <a:rPr dirty="0">
                <a:solidFill>
                  <a:schemeClr val="accent2">
                    <a:lumMod val="75000"/>
                  </a:schemeClr>
                </a:solidFill>
              </a:rPr>
              <a:t> </a:t>
            </a:r>
            <a:r>
              <a:rPr dirty="0">
                <a:solidFill>
                  <a:srgbClr val="00B0F0"/>
                </a:solidFill>
              </a:rPr>
              <a:t>received”</a:t>
            </a:r>
            <a:endParaRPr dirty="0">
              <a:solidFill>
                <a:srgbClr val="00B0F0"/>
              </a:solidFill>
            </a:endParaRPr>
          </a:p>
          <a:p>
            <a:pPr lvl="1" eaLnBrk="1" hangingPunct="1">
              <a:lnSpc>
                <a:spcPct val="90000"/>
              </a:lnSpc>
              <a:defRPr/>
            </a:pPr>
            <a:r>
              <a:rPr dirty="0">
                <a:solidFill>
                  <a:schemeClr val="accent2">
                    <a:lumMod val="75000"/>
                  </a:schemeClr>
                </a:solidFill>
              </a:rPr>
              <a:t>Sequence number</a:t>
            </a:r>
            <a:endParaRPr dirty="0">
              <a:solidFill>
                <a:schemeClr val="accent2">
                  <a:lumMod val="75000"/>
                </a:schemeClr>
              </a:solidFill>
            </a:endParaRPr>
          </a:p>
          <a:p>
            <a:pPr eaLnBrk="1" hangingPunct="1">
              <a:lnSpc>
                <a:spcPct val="90000"/>
              </a:lnSpc>
              <a:defRPr/>
            </a:pPr>
            <a:r>
              <a:rPr u="sng" dirty="0">
                <a:solidFill>
                  <a:schemeClr val="accent2">
                    <a:lumMod val="75000"/>
                  </a:schemeClr>
                </a:solidFill>
              </a:rPr>
              <a:t>Provides reliable transmission over:</a:t>
            </a:r>
            <a:endParaRPr u="sng" dirty="0">
              <a:solidFill>
                <a:schemeClr val="accent2">
                  <a:lumMod val="75000"/>
                </a:schemeClr>
              </a:solidFill>
            </a:endParaRPr>
          </a:p>
          <a:p>
            <a:pPr lvl="1" eaLnBrk="1" hangingPunct="1">
              <a:lnSpc>
                <a:spcPct val="90000"/>
              </a:lnSpc>
              <a:defRPr/>
            </a:pPr>
            <a:r>
              <a:rPr dirty="0">
                <a:solidFill>
                  <a:srgbClr val="00B0F0"/>
                </a:solidFill>
              </a:rPr>
              <a:t>A </a:t>
            </a:r>
            <a:r>
              <a:rPr i="1" dirty="0">
                <a:solidFill>
                  <a:srgbClr val="00B0F0"/>
                </a:solidFill>
              </a:rPr>
              <a:t>forward</a:t>
            </a:r>
            <a:r>
              <a:rPr dirty="0">
                <a:solidFill>
                  <a:srgbClr val="00B0F0"/>
                </a:solidFill>
              </a:rPr>
              <a:t> </a:t>
            </a:r>
            <a:r>
              <a:rPr i="1" dirty="0">
                <a:solidFill>
                  <a:srgbClr val="00B0F0"/>
                </a:solidFill>
              </a:rPr>
              <a:t>&amp; reverse</a:t>
            </a:r>
            <a:r>
              <a:rPr dirty="0">
                <a:solidFill>
                  <a:srgbClr val="00B0F0"/>
                </a:solidFill>
              </a:rPr>
              <a:t> </a:t>
            </a:r>
            <a:r>
              <a:rPr dirty="0"/>
              <a:t>channel with </a:t>
            </a:r>
            <a:r>
              <a:rPr i="1" dirty="0">
                <a:solidFill>
                  <a:srgbClr val="00B0F0"/>
                </a:solidFill>
              </a:rPr>
              <a:t>bit</a:t>
            </a:r>
            <a:r>
              <a:rPr dirty="0"/>
              <a:t>-errors</a:t>
            </a:r>
            <a:endParaRPr dirty="0"/>
          </a:p>
          <a:p>
            <a:pPr lvl="1" eaLnBrk="1" hangingPunct="1">
              <a:lnSpc>
                <a:spcPct val="90000"/>
              </a:lnSpc>
              <a:defRPr/>
            </a:pPr>
            <a:r>
              <a:rPr dirty="0"/>
              <a:t>Detects </a:t>
            </a:r>
            <a:r>
              <a:rPr i="1" dirty="0">
                <a:solidFill>
                  <a:srgbClr val="00B0F0"/>
                </a:solidFill>
              </a:rPr>
              <a:t>duplicates</a:t>
            </a:r>
            <a:r>
              <a:rPr dirty="0">
                <a:solidFill>
                  <a:srgbClr val="00B0F0"/>
                </a:solidFill>
              </a:rPr>
              <a:t> </a:t>
            </a:r>
            <a:r>
              <a:rPr dirty="0"/>
              <a:t>of packets/</a:t>
            </a:r>
            <a:r>
              <a:rPr dirty="0" err="1"/>
              <a:t>acks</a:t>
            </a:r>
            <a:endParaRPr dirty="0"/>
          </a:p>
          <a:p>
            <a:pPr lvl="1" eaLnBrk="1" hangingPunct="1">
              <a:lnSpc>
                <a:spcPct val="90000"/>
              </a:lnSpc>
              <a:defRPr/>
            </a:pPr>
            <a:r>
              <a:rPr i="1" dirty="0">
                <a:solidFill>
                  <a:srgbClr val="00B0F0"/>
                </a:solidFill>
              </a:rPr>
              <a:t>NAKs eliminated</a:t>
            </a:r>
            <a:endParaRPr i="1" dirty="0">
              <a:solidFill>
                <a:srgbClr val="00B0F0"/>
              </a:solidFill>
            </a:endParaRPr>
          </a:p>
          <a:p>
            <a:pPr eaLnBrk="1" hangingPunct="1">
              <a:lnSpc>
                <a:spcPct val="90000"/>
              </a:lnSpc>
              <a:defRPr/>
            </a:pPr>
            <a:r>
              <a:rPr dirty="0"/>
              <a:t>Packet errors in either direction not handled</a:t>
            </a:r>
            <a:endParaRPr dirty="0"/>
          </a:p>
        </p:txBody>
      </p:sp>
      <p:sp>
        <p:nvSpPr>
          <p:cNvPr id="118789"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2C82C08D-6538-46A0-9B46-5584DE831E5D}"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199456" y="188640"/>
            <a:ext cx="7772400" cy="685800"/>
          </a:xfrm>
        </p:spPr>
        <p:txBody>
          <a:bodyPr>
            <a:normAutofit fontScale="90000"/>
          </a:bodyPr>
          <a:lstStyle/>
          <a:p>
            <a:pPr eaLnBrk="1" hangingPunct="1"/>
            <a:r>
              <a:rPr lang="zh-CN" altLang="en-US" sz="4400" dirty="0">
                <a:latin typeface="微软雅黑" charset="-122"/>
              </a:rPr>
              <a:t>可靠性机制</a:t>
            </a:r>
            <a:endParaRPr lang="en-US" altLang="zh-CN" sz="4400" dirty="0">
              <a:latin typeface="微软雅黑" charset="-122"/>
            </a:endParaRPr>
          </a:p>
        </p:txBody>
      </p:sp>
      <p:sp>
        <p:nvSpPr>
          <p:cNvPr id="66563" name="Rectangle 3"/>
          <p:cNvSpPr>
            <a:spLocks noGrp="1" noChangeArrowheads="1"/>
          </p:cNvSpPr>
          <p:nvPr>
            <p:ph idx="1"/>
          </p:nvPr>
        </p:nvSpPr>
        <p:spPr>
          <a:xfrm>
            <a:off x="1218670" y="1268760"/>
            <a:ext cx="8686800" cy="5029200"/>
          </a:xfrm>
        </p:spPr>
        <p:txBody>
          <a:bodyPr/>
          <a:lstStyle/>
          <a:p>
            <a:pPr eaLnBrk="1" hangingPunct="1">
              <a:defRPr/>
            </a:pPr>
            <a:r>
              <a:rPr u="sng" dirty="0">
                <a:solidFill>
                  <a:schemeClr val="accent2">
                    <a:lumMod val="75000"/>
                  </a:schemeClr>
                </a:solidFill>
              </a:rPr>
              <a:t>Mechanisms:</a:t>
            </a:r>
            <a:endParaRPr u="sng" dirty="0">
              <a:solidFill>
                <a:schemeClr val="accent2">
                  <a:lumMod val="75000"/>
                </a:schemeClr>
              </a:solidFill>
            </a:endParaRPr>
          </a:p>
          <a:p>
            <a:pPr lvl="1" eaLnBrk="1" hangingPunct="1">
              <a:defRPr/>
            </a:pPr>
            <a:r>
              <a:rPr dirty="0">
                <a:solidFill>
                  <a:schemeClr val="accent2">
                    <a:lumMod val="75000"/>
                  </a:schemeClr>
                </a:solidFill>
              </a:rPr>
              <a:t>Checksum: </a:t>
            </a:r>
            <a:r>
              <a:rPr dirty="0"/>
              <a:t>detects corruption </a:t>
            </a:r>
            <a:r>
              <a:rPr i="1" dirty="0">
                <a:solidFill>
                  <a:srgbClr val="00B0F0"/>
                </a:solidFill>
              </a:rPr>
              <a:t>in </a:t>
            </a:r>
            <a:r>
              <a:rPr i="1" dirty="0" err="1">
                <a:solidFill>
                  <a:srgbClr val="00B0F0"/>
                </a:solidFill>
              </a:rPr>
              <a:t>pkts</a:t>
            </a:r>
            <a:r>
              <a:rPr i="1" dirty="0">
                <a:solidFill>
                  <a:srgbClr val="00B0F0"/>
                </a:solidFill>
              </a:rPr>
              <a:t> &amp; </a:t>
            </a:r>
            <a:r>
              <a:rPr i="1" dirty="0" err="1">
                <a:solidFill>
                  <a:srgbClr val="00B0F0"/>
                </a:solidFill>
              </a:rPr>
              <a:t>acks</a:t>
            </a:r>
            <a:endParaRPr i="1" dirty="0">
              <a:solidFill>
                <a:srgbClr val="00B0F0"/>
              </a:solidFill>
            </a:endParaRPr>
          </a:p>
          <a:p>
            <a:pPr lvl="1" eaLnBrk="1" hangingPunct="1">
              <a:defRPr/>
            </a:pPr>
            <a:r>
              <a:rPr dirty="0">
                <a:solidFill>
                  <a:schemeClr val="accent2">
                    <a:lumMod val="75000"/>
                  </a:schemeClr>
                </a:solidFill>
              </a:rPr>
              <a:t>ACK: </a:t>
            </a:r>
            <a:r>
              <a:rPr dirty="0">
                <a:solidFill>
                  <a:srgbClr val="00B0F0"/>
                </a:solidFill>
              </a:rPr>
              <a:t>“packet correctly received”</a:t>
            </a:r>
            <a:endParaRPr dirty="0">
              <a:solidFill>
                <a:srgbClr val="00B0F0"/>
              </a:solidFill>
            </a:endParaRPr>
          </a:p>
          <a:p>
            <a:pPr lvl="1" eaLnBrk="1" hangingPunct="1">
              <a:defRPr/>
            </a:pPr>
            <a:r>
              <a:rPr u="sng" dirty="0">
                <a:solidFill>
                  <a:schemeClr val="accent2">
                    <a:lumMod val="75000"/>
                  </a:schemeClr>
                </a:solidFill>
              </a:rPr>
              <a:t>Duplicate</a:t>
            </a:r>
            <a:r>
              <a:rPr dirty="0">
                <a:solidFill>
                  <a:schemeClr val="accent2">
                    <a:lumMod val="75000"/>
                  </a:schemeClr>
                </a:solidFill>
              </a:rPr>
              <a:t> ACK: </a:t>
            </a:r>
            <a:r>
              <a:rPr dirty="0">
                <a:solidFill>
                  <a:srgbClr val="00B0F0"/>
                </a:solidFill>
              </a:rPr>
              <a:t>“packet </a:t>
            </a:r>
            <a:r>
              <a:rPr b="1" i="1" dirty="0">
                <a:solidFill>
                  <a:schemeClr val="accent2">
                    <a:lumMod val="75000"/>
                  </a:schemeClr>
                </a:solidFill>
              </a:rPr>
              <a:t>incorrectly</a:t>
            </a:r>
            <a:r>
              <a:rPr dirty="0">
                <a:solidFill>
                  <a:srgbClr val="FF0000"/>
                </a:solidFill>
              </a:rPr>
              <a:t> </a:t>
            </a:r>
            <a:r>
              <a:rPr dirty="0">
                <a:solidFill>
                  <a:srgbClr val="00B0F0"/>
                </a:solidFill>
              </a:rPr>
              <a:t>received”</a:t>
            </a:r>
            <a:endParaRPr dirty="0">
              <a:solidFill>
                <a:srgbClr val="00B0F0"/>
              </a:solidFill>
            </a:endParaRPr>
          </a:p>
          <a:p>
            <a:pPr lvl="1" eaLnBrk="1" hangingPunct="1">
              <a:defRPr/>
            </a:pPr>
            <a:r>
              <a:rPr dirty="0">
                <a:solidFill>
                  <a:schemeClr val="accent2">
                    <a:lumMod val="75000"/>
                  </a:schemeClr>
                </a:solidFill>
              </a:rPr>
              <a:t>Sequence number</a:t>
            </a:r>
            <a:endParaRPr dirty="0">
              <a:solidFill>
                <a:schemeClr val="accent2">
                  <a:lumMod val="75000"/>
                </a:schemeClr>
              </a:solidFill>
            </a:endParaRPr>
          </a:p>
          <a:p>
            <a:pPr lvl="1" eaLnBrk="1" hangingPunct="1">
              <a:defRPr/>
            </a:pPr>
            <a:r>
              <a:rPr dirty="0">
                <a:solidFill>
                  <a:schemeClr val="accent2">
                    <a:lumMod val="75000"/>
                  </a:schemeClr>
                </a:solidFill>
              </a:rPr>
              <a:t>Timeout</a:t>
            </a:r>
            <a:r>
              <a:rPr sz="2000" dirty="0">
                <a:solidFill>
                  <a:srgbClr val="FFFFCC"/>
                </a:solidFill>
              </a:rPr>
              <a:t> </a:t>
            </a:r>
            <a:r>
              <a:rPr dirty="0">
                <a:solidFill>
                  <a:srgbClr val="00B0F0"/>
                </a:solidFill>
              </a:rPr>
              <a:t>only</a:t>
            </a:r>
            <a:r>
              <a:rPr sz="2000" dirty="0">
                <a:solidFill>
                  <a:srgbClr val="FFFFCC"/>
                </a:solidFill>
              </a:rPr>
              <a:t> </a:t>
            </a:r>
            <a:r>
              <a:rPr dirty="0">
                <a:solidFill>
                  <a:schemeClr val="accent2">
                    <a:lumMod val="75000"/>
                  </a:schemeClr>
                </a:solidFill>
              </a:rPr>
              <a:t>at sender</a:t>
            </a:r>
            <a:endParaRPr dirty="0">
              <a:solidFill>
                <a:schemeClr val="accent2">
                  <a:lumMod val="75000"/>
                </a:schemeClr>
              </a:solidFill>
            </a:endParaRPr>
          </a:p>
          <a:p>
            <a:pPr eaLnBrk="1" hangingPunct="1">
              <a:defRPr/>
            </a:pPr>
            <a:r>
              <a:rPr u="sng" dirty="0">
                <a:solidFill>
                  <a:schemeClr val="accent2">
                    <a:lumMod val="75000"/>
                  </a:schemeClr>
                </a:solidFill>
              </a:rPr>
              <a:t>Provides reliable transmission over:</a:t>
            </a:r>
            <a:endParaRPr u="sng" dirty="0">
              <a:solidFill>
                <a:schemeClr val="accent2">
                  <a:lumMod val="75000"/>
                </a:schemeClr>
              </a:solidFill>
            </a:endParaRPr>
          </a:p>
          <a:p>
            <a:pPr lvl="1" eaLnBrk="1" hangingPunct="1">
              <a:defRPr/>
            </a:pPr>
            <a:r>
              <a:rPr sz="2000" dirty="0"/>
              <a:t>A </a:t>
            </a:r>
            <a:r>
              <a:rPr sz="2000" i="1" dirty="0">
                <a:solidFill>
                  <a:srgbClr val="00B0F0"/>
                </a:solidFill>
              </a:rPr>
              <a:t>forward</a:t>
            </a:r>
            <a:r>
              <a:rPr sz="2000" dirty="0">
                <a:solidFill>
                  <a:srgbClr val="00B0F0"/>
                </a:solidFill>
              </a:rPr>
              <a:t> </a:t>
            </a:r>
            <a:r>
              <a:rPr sz="2000" i="1" dirty="0">
                <a:solidFill>
                  <a:srgbClr val="00B0F0"/>
                </a:solidFill>
              </a:rPr>
              <a:t>&amp; reverse</a:t>
            </a:r>
            <a:r>
              <a:rPr sz="2000" dirty="0">
                <a:solidFill>
                  <a:srgbClr val="00B0F0"/>
                </a:solidFill>
              </a:rPr>
              <a:t> </a:t>
            </a:r>
            <a:r>
              <a:rPr sz="2000" dirty="0"/>
              <a:t>channel with </a:t>
            </a:r>
            <a:r>
              <a:rPr sz="2000" i="1" dirty="0">
                <a:solidFill>
                  <a:srgbClr val="00B0F0"/>
                </a:solidFill>
              </a:rPr>
              <a:t>bit</a:t>
            </a:r>
            <a:r>
              <a:rPr sz="2000" dirty="0"/>
              <a:t>-errors</a:t>
            </a:r>
            <a:endParaRPr sz="2000" dirty="0"/>
          </a:p>
          <a:p>
            <a:pPr lvl="1" eaLnBrk="1" hangingPunct="1">
              <a:defRPr/>
            </a:pPr>
            <a:r>
              <a:rPr sz="2000" dirty="0"/>
              <a:t>Detects</a:t>
            </a:r>
            <a:r>
              <a:rPr sz="2000" dirty="0">
                <a:solidFill>
                  <a:srgbClr val="00B0F0"/>
                </a:solidFill>
              </a:rPr>
              <a:t> </a:t>
            </a:r>
            <a:r>
              <a:rPr sz="2000" i="1" dirty="0">
                <a:solidFill>
                  <a:srgbClr val="00B0F0"/>
                </a:solidFill>
              </a:rPr>
              <a:t>duplicates</a:t>
            </a:r>
            <a:r>
              <a:rPr sz="2000" dirty="0">
                <a:solidFill>
                  <a:srgbClr val="00B0F0"/>
                </a:solidFill>
              </a:rPr>
              <a:t> </a:t>
            </a:r>
            <a:r>
              <a:rPr sz="2000" dirty="0"/>
              <a:t>of packets/</a:t>
            </a:r>
            <a:r>
              <a:rPr sz="2000" dirty="0" err="1"/>
              <a:t>acks</a:t>
            </a:r>
            <a:endParaRPr sz="2000" dirty="0"/>
          </a:p>
          <a:p>
            <a:pPr lvl="1" eaLnBrk="1" hangingPunct="1">
              <a:defRPr/>
            </a:pPr>
            <a:r>
              <a:rPr sz="2000" i="1" dirty="0">
                <a:solidFill>
                  <a:srgbClr val="00B0F0"/>
                </a:solidFill>
              </a:rPr>
              <a:t>NAKs eliminated</a:t>
            </a:r>
            <a:endParaRPr sz="2000" i="1" dirty="0">
              <a:solidFill>
                <a:srgbClr val="00B0F0"/>
              </a:solidFill>
            </a:endParaRPr>
          </a:p>
          <a:p>
            <a:pPr lvl="1" eaLnBrk="1" hangingPunct="1">
              <a:defRPr/>
            </a:pPr>
            <a:r>
              <a:rPr sz="2000" dirty="0"/>
              <a:t>A </a:t>
            </a:r>
            <a:r>
              <a:rPr sz="2000" i="1" dirty="0">
                <a:solidFill>
                  <a:srgbClr val="00B0F0"/>
                </a:solidFill>
              </a:rPr>
              <a:t>forward &amp; reverse</a:t>
            </a:r>
            <a:r>
              <a:rPr sz="2000" dirty="0">
                <a:solidFill>
                  <a:srgbClr val="00B0F0"/>
                </a:solidFill>
              </a:rPr>
              <a:t> </a:t>
            </a:r>
            <a:r>
              <a:rPr sz="2000" dirty="0"/>
              <a:t>channel with </a:t>
            </a:r>
            <a:r>
              <a:rPr sz="2000" i="1" dirty="0">
                <a:solidFill>
                  <a:srgbClr val="00B0F0"/>
                </a:solidFill>
              </a:rPr>
              <a:t>packet</a:t>
            </a:r>
            <a:r>
              <a:rPr sz="2000" dirty="0"/>
              <a:t>-errors (loss)</a:t>
            </a:r>
            <a:endParaRPr sz="2000" dirty="0"/>
          </a:p>
        </p:txBody>
      </p:sp>
      <p:sp>
        <p:nvSpPr>
          <p:cNvPr id="120837"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40D56393-264F-4AF7-8F4C-05A418414D7B}"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061A7E29-776A-1C4F-BBE8-949571389BF8}" type="slidenum">
              <a:rPr lang="en-US" altLang="zh-CN" sz="1500" b="0">
                <a:solidFill>
                  <a:schemeClr val="tx1"/>
                </a:solidFill>
              </a:rPr>
            </a:fld>
            <a:endParaRPr lang="en-US" altLang="zh-CN" sz="1500" b="0">
              <a:solidFill>
                <a:schemeClr val="tx1"/>
              </a:solidFill>
            </a:endParaRPr>
          </a:p>
        </p:txBody>
      </p:sp>
      <p:sp>
        <p:nvSpPr>
          <p:cNvPr id="18434" name="Rectangle 2"/>
          <p:cNvSpPr>
            <a:spLocks noGrp="1" noChangeArrowheads="1"/>
          </p:cNvSpPr>
          <p:nvPr>
            <p:ph type="title"/>
          </p:nvPr>
        </p:nvSpPr>
        <p:spPr/>
        <p:txBody>
          <a:bodyPr/>
          <a:lstStyle/>
          <a:p>
            <a:pPr eaLnBrk="1" hangingPunct="1"/>
            <a:r>
              <a:rPr lang="en-US" altLang="zh-CN">
                <a:ea typeface="SimSun" pitchFamily="2" charset="-122"/>
              </a:rPr>
              <a:t>Best Effort</a:t>
            </a:r>
            <a:endParaRPr lang="en-US" altLang="zh-CN">
              <a:ea typeface="SimSun" pitchFamily="2" charset="-122"/>
            </a:endParaRPr>
          </a:p>
        </p:txBody>
      </p:sp>
      <p:sp>
        <p:nvSpPr>
          <p:cNvPr id="18435" name="Rectangle 3"/>
          <p:cNvSpPr>
            <a:spLocks noGrp="1" noChangeArrowheads="1"/>
          </p:cNvSpPr>
          <p:nvPr>
            <p:ph type="body" idx="1"/>
          </p:nvPr>
        </p:nvSpPr>
        <p:spPr/>
        <p:txBody>
          <a:bodyPr/>
          <a:lstStyle/>
          <a:p>
            <a:pPr eaLnBrk="1" hangingPunct="1"/>
            <a:r>
              <a:rPr kumimoji="0" lang="en-US" altLang="zh-CN">
                <a:ea typeface="SimSun" pitchFamily="2" charset="-122"/>
              </a:rPr>
              <a:t>The Internet Protocol (IP) w/o TCP</a:t>
            </a:r>
            <a:endParaRPr kumimoji="0" lang="en-US" altLang="zh-CN">
              <a:ea typeface="SimSun" pitchFamily="2" charset="-122"/>
            </a:endParaRPr>
          </a:p>
          <a:p>
            <a:pPr lvl="1" eaLnBrk="1" hangingPunct="1"/>
            <a:r>
              <a:rPr kumimoji="0" lang="en-US" altLang="zh-CN">
                <a:ea typeface="SimSun" pitchFamily="2" charset="-122"/>
              </a:rPr>
              <a:t>the network simply does its best to deliver your data as efficiently as possible. </a:t>
            </a:r>
            <a:endParaRPr kumimoji="0" lang="en-US" altLang="zh-CN">
              <a:ea typeface="SimSun" pitchFamily="2" charset="-122"/>
            </a:endParaRPr>
          </a:p>
          <a:p>
            <a:pPr lvl="1" eaLnBrk="1" hangingPunct="1"/>
            <a:r>
              <a:rPr kumimoji="0" lang="en-US" altLang="zh-CN">
                <a:ea typeface="SimSun" pitchFamily="2" charset="-122"/>
              </a:rPr>
              <a:t>There are no guarantees</a:t>
            </a:r>
            <a:endParaRPr kumimoji="0" lang="en-US" altLang="zh-CN">
              <a:ea typeface="SimSun" pitchFamily="2" charset="-122"/>
            </a:endParaRPr>
          </a:p>
          <a:p>
            <a:pPr eaLnBrk="1" hangingPunct="1"/>
            <a:r>
              <a:rPr kumimoji="0" lang="en-US" altLang="zh-CN">
                <a:ea typeface="SimSun" pitchFamily="2" charset="-122"/>
              </a:rPr>
              <a:t>Problem</a:t>
            </a:r>
            <a:endParaRPr kumimoji="0" lang="en-US" altLang="zh-CN">
              <a:ea typeface="SimSun" pitchFamily="2" charset="-122"/>
            </a:endParaRPr>
          </a:p>
          <a:p>
            <a:pPr lvl="1" eaLnBrk="1" hangingPunct="1"/>
            <a:r>
              <a:rPr kumimoji="0" lang="en-US" altLang="zh-CN">
                <a:ea typeface="SimSun" pitchFamily="2" charset="-122"/>
              </a:rPr>
              <a:t>they might reach the other end very quickly,</a:t>
            </a:r>
            <a:endParaRPr kumimoji="0" lang="en-US" altLang="zh-CN">
              <a:ea typeface="SimSun" pitchFamily="2" charset="-122"/>
            </a:endParaRPr>
          </a:p>
          <a:p>
            <a:pPr lvl="1" eaLnBrk="1" hangingPunct="1"/>
            <a:r>
              <a:rPr kumimoji="0" lang="en-US" altLang="zh-CN">
                <a:ea typeface="SimSun" pitchFamily="2" charset="-122"/>
              </a:rPr>
              <a:t>they might reach somewhat slower </a:t>
            </a:r>
            <a:endParaRPr kumimoji="0" lang="en-US" altLang="zh-CN">
              <a:ea typeface="SimSun" pitchFamily="2" charset="-122"/>
            </a:endParaRPr>
          </a:p>
          <a:p>
            <a:pPr lvl="1" eaLnBrk="1" hangingPunct="1"/>
            <a:r>
              <a:rPr kumimoji="0" lang="en-US" altLang="zh-CN">
                <a:ea typeface="SimSun" pitchFamily="2" charset="-122"/>
              </a:rPr>
              <a:t>or they might never even make it.</a:t>
            </a:r>
            <a:endParaRPr kumimoji="0" lang="en-US" altLang="zh-CN">
              <a:ea typeface="SimSun" pitchFamily="2" charset="-122"/>
            </a:endParaRPr>
          </a:p>
          <a:p>
            <a:pPr lvl="1" eaLnBrk="1" hangingPunct="1"/>
            <a:endParaRPr kumimoji="0" lang="en-US" altLang="zh-CN">
              <a:ea typeface="SimSun"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D17B7B9E-BDB1-8345-9DF8-A683233886E2}" type="slidenum">
              <a:rPr lang="en-US" altLang="zh-CN" sz="1500" b="0">
                <a:solidFill>
                  <a:schemeClr val="tx1"/>
                </a:solidFill>
              </a:rPr>
            </a:fld>
            <a:endParaRPr lang="en-US" altLang="zh-CN" sz="1500" b="0">
              <a:solidFill>
                <a:schemeClr val="tx1"/>
              </a:solidFill>
            </a:endParaRPr>
          </a:p>
        </p:txBody>
      </p:sp>
      <p:sp>
        <p:nvSpPr>
          <p:cNvPr id="19458" name="Rectangle 2"/>
          <p:cNvSpPr>
            <a:spLocks noGrp="1" noChangeArrowheads="1"/>
          </p:cNvSpPr>
          <p:nvPr>
            <p:ph type="title"/>
          </p:nvPr>
        </p:nvSpPr>
        <p:spPr/>
        <p:txBody>
          <a:bodyPr/>
          <a:lstStyle/>
          <a:p>
            <a:pPr eaLnBrk="1" hangingPunct="1"/>
            <a:r>
              <a:rPr lang="en-US" altLang="zh-CN">
                <a:ea typeface="SimSun" pitchFamily="2" charset="-122"/>
              </a:rPr>
              <a:t>The Success of Internet</a:t>
            </a:r>
            <a:endParaRPr lang="en-US" altLang="zh-CN">
              <a:ea typeface="SimSun" pitchFamily="2" charset="-122"/>
            </a:endParaRPr>
          </a:p>
        </p:txBody>
      </p:sp>
      <p:sp>
        <p:nvSpPr>
          <p:cNvPr id="19459" name="Rectangle 3"/>
          <p:cNvSpPr>
            <a:spLocks noGrp="1" noChangeArrowheads="1"/>
          </p:cNvSpPr>
          <p:nvPr>
            <p:ph type="body" idx="1"/>
          </p:nvPr>
        </p:nvSpPr>
        <p:spPr/>
        <p:txBody>
          <a:bodyPr/>
          <a:lstStyle/>
          <a:p>
            <a:pPr eaLnBrk="1" hangingPunct="1"/>
            <a:r>
              <a:rPr kumimoji="0" lang="en-US" altLang="zh-CN">
                <a:ea typeface="SimSun" pitchFamily="2" charset="-122"/>
              </a:rPr>
              <a:t>IP has no guarantees</a:t>
            </a:r>
            <a:endParaRPr kumimoji="0" lang="en-US" altLang="zh-CN">
              <a:ea typeface="SimSun" pitchFamily="2" charset="-122"/>
            </a:endParaRPr>
          </a:p>
          <a:p>
            <a:pPr lvl="1" eaLnBrk="1" hangingPunct="1"/>
            <a:r>
              <a:rPr kumimoji="0" lang="en-US" altLang="zh-CN">
                <a:ea typeface="SimSun" pitchFamily="2" charset="-122"/>
              </a:rPr>
              <a:t>Link failure (hence routes are recalculated)</a:t>
            </a:r>
            <a:endParaRPr kumimoji="0" lang="en-US" altLang="zh-CN">
              <a:ea typeface="SimSun" pitchFamily="2" charset="-122"/>
            </a:endParaRPr>
          </a:p>
          <a:p>
            <a:pPr lvl="1" eaLnBrk="1" hangingPunct="1"/>
            <a:r>
              <a:rPr kumimoji="0" lang="en-US" altLang="zh-CN">
                <a:ea typeface="SimSun" pitchFamily="2" charset="-122"/>
              </a:rPr>
              <a:t>Congestion</a:t>
            </a:r>
            <a:endParaRPr kumimoji="0" lang="en-US" altLang="zh-CN">
              <a:ea typeface="SimSun" pitchFamily="2" charset="-122"/>
            </a:endParaRPr>
          </a:p>
          <a:p>
            <a:pPr lvl="1" eaLnBrk="1" hangingPunct="1"/>
            <a:r>
              <a:rPr kumimoji="0" lang="en-US" altLang="zh-CN">
                <a:ea typeface="SimSun" pitchFamily="2" charset="-122"/>
              </a:rPr>
              <a:t>…</a:t>
            </a:r>
            <a:endParaRPr kumimoji="0" lang="en-US" altLang="zh-CN">
              <a:ea typeface="SimSun" pitchFamily="2" charset="-122"/>
            </a:endParaRPr>
          </a:p>
          <a:p>
            <a:pPr eaLnBrk="1" hangingPunct="1"/>
            <a:r>
              <a:rPr kumimoji="0" lang="en-US" altLang="zh-CN">
                <a:ea typeface="SimSun" pitchFamily="2" charset="-122"/>
              </a:rPr>
              <a:t>TCP </a:t>
            </a:r>
            <a:endParaRPr kumimoji="0" lang="en-US" altLang="zh-CN">
              <a:ea typeface="SimSun" pitchFamily="2" charset="-122"/>
            </a:endParaRPr>
          </a:p>
          <a:p>
            <a:pPr lvl="1" eaLnBrk="1" hangingPunct="1"/>
            <a:r>
              <a:rPr kumimoji="0" lang="en-US" altLang="zh-CN">
                <a:ea typeface="SimSun" pitchFamily="2" charset="-122"/>
              </a:rPr>
              <a:t>Provide e2e reliable transfer with congestion control</a:t>
            </a:r>
            <a:endParaRPr kumimoji="0" lang="en-US" altLang="zh-CN">
              <a:ea typeface="SimSun" pitchFamily="2" charset="-122"/>
            </a:endParaRPr>
          </a:p>
          <a:p>
            <a:pPr lvl="1" eaLnBrk="1" hangingPunct="1"/>
            <a:r>
              <a:rPr kumimoji="0" lang="en-US" altLang="zh-CN">
                <a:ea typeface="SimSun" pitchFamily="2" charset="-122"/>
              </a:rPr>
              <a:t>That’s why Internet protocol stack is referred to as TCP/IP</a:t>
            </a:r>
            <a:endParaRPr kumimoji="0" lang="en-US" altLang="zh-CN">
              <a:ea typeface="SimSun"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C590A67A-E8D2-3E47-BEE7-685C957FC82F}" type="slidenum">
              <a:rPr lang="en-US" altLang="zh-CN" sz="1500" b="0">
                <a:solidFill>
                  <a:schemeClr val="tx1"/>
                </a:solidFill>
              </a:rPr>
            </a:fld>
            <a:endParaRPr lang="en-US" altLang="zh-CN" sz="1500" b="0">
              <a:solidFill>
                <a:schemeClr val="tx1"/>
              </a:solidFill>
            </a:endParaRPr>
          </a:p>
        </p:txBody>
      </p:sp>
      <p:sp>
        <p:nvSpPr>
          <p:cNvPr id="20482" name="Rectangle 2"/>
          <p:cNvSpPr>
            <a:spLocks noGrp="1" noChangeArrowheads="1"/>
          </p:cNvSpPr>
          <p:nvPr>
            <p:ph type="title"/>
          </p:nvPr>
        </p:nvSpPr>
        <p:spPr/>
        <p:txBody>
          <a:bodyPr/>
          <a:lstStyle/>
          <a:p>
            <a:pPr eaLnBrk="1" hangingPunct="1"/>
            <a:r>
              <a:rPr lang="en-US" altLang="zh-CN">
                <a:ea typeface="SimSun" pitchFamily="2" charset="-122"/>
              </a:rPr>
              <a:t>Congestion</a:t>
            </a:r>
            <a:endParaRPr lang="en-US" altLang="zh-CN">
              <a:ea typeface="SimSun" pitchFamily="2" charset="-122"/>
            </a:endParaRPr>
          </a:p>
        </p:txBody>
      </p:sp>
      <p:sp>
        <p:nvSpPr>
          <p:cNvPr id="20483" name="Rectangle 3"/>
          <p:cNvSpPr>
            <a:spLocks noGrp="1" noChangeArrowheads="1"/>
          </p:cNvSpPr>
          <p:nvPr>
            <p:ph type="body" idx="1"/>
          </p:nvPr>
        </p:nvSpPr>
        <p:spPr/>
        <p:txBody>
          <a:bodyPr/>
          <a:lstStyle/>
          <a:p>
            <a:pPr eaLnBrk="1" hangingPunct="1"/>
            <a:r>
              <a:rPr kumimoji="0" lang="en-US" altLang="zh-CN">
                <a:ea typeface="SimSun" pitchFamily="2" charset="-122"/>
              </a:rPr>
              <a:t>Congestion occurs when resource demands exceed the capacity.</a:t>
            </a:r>
            <a:endParaRPr kumimoji="0" lang="en-US" altLang="zh-CN">
              <a:ea typeface="SimSun" pitchFamily="2" charset="-122"/>
            </a:endParaRPr>
          </a:p>
          <a:p>
            <a:pPr eaLnBrk="1" hangingPunct="1"/>
            <a:r>
              <a:rPr kumimoji="0" lang="en-US" altLang="zh-CN">
                <a:ea typeface="SimSun" pitchFamily="2" charset="-122"/>
              </a:rPr>
              <a:t>As users come and go, so do the packets they send; </a:t>
            </a:r>
            <a:endParaRPr kumimoji="0" lang="en-US" altLang="zh-CN">
              <a:ea typeface="SimSun" pitchFamily="2" charset="-122"/>
            </a:endParaRPr>
          </a:p>
          <a:p>
            <a:pPr eaLnBrk="1" hangingPunct="1"/>
            <a:r>
              <a:rPr kumimoji="0" lang="en-US" altLang="zh-CN">
                <a:ea typeface="SimSun" pitchFamily="2" charset="-122"/>
              </a:rPr>
              <a:t>Internet performance is therefore largely governed by these inevitable natural fluctuations.</a:t>
            </a:r>
            <a:endParaRPr kumimoji="0" lang="en-US" altLang="zh-CN">
              <a:ea typeface="SimSun" pitchFamily="2" charset="-122"/>
            </a:endParaRPr>
          </a:p>
          <a:p>
            <a:pPr eaLnBrk="1" hangingPunct="1"/>
            <a:endParaRPr kumimoji="0" lang="en-US" altLang="zh-CN">
              <a:ea typeface="SimSun" pitchFamily="2" charset="-122"/>
            </a:endParaRPr>
          </a:p>
          <a:p>
            <a:pPr eaLnBrk="1" hangingPunct="1"/>
            <a:endParaRPr kumimoji="0" lang="en-US" altLang="zh-CN">
              <a:ea typeface="SimSun"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1F634088-C5A2-6345-A809-6387C79EFF98}" type="slidenum">
              <a:rPr lang="en-US" altLang="zh-CN" sz="1500" b="0">
                <a:solidFill>
                  <a:schemeClr val="tx1"/>
                </a:solidFill>
              </a:rPr>
            </a:fld>
            <a:endParaRPr lang="en-US" altLang="zh-CN" sz="1500" b="0">
              <a:solidFill>
                <a:schemeClr val="tx1"/>
              </a:solidFill>
            </a:endParaRPr>
          </a:p>
        </p:txBody>
      </p:sp>
      <p:sp>
        <p:nvSpPr>
          <p:cNvPr id="21506" name="Rectangle 2"/>
          <p:cNvSpPr>
            <a:spLocks noGrp="1" noChangeArrowheads="1"/>
          </p:cNvSpPr>
          <p:nvPr>
            <p:ph type="title"/>
          </p:nvPr>
        </p:nvSpPr>
        <p:spPr/>
        <p:txBody>
          <a:bodyPr/>
          <a:lstStyle/>
          <a:p>
            <a:pPr eaLnBrk="1" hangingPunct="1">
              <a:tabLst>
                <a:tab pos="1874520" algn="l"/>
              </a:tabLst>
            </a:pPr>
            <a:r>
              <a:rPr lang="en-US" altLang="zh-CN">
                <a:ea typeface="SimSun" pitchFamily="2" charset="-122"/>
              </a:rPr>
              <a:t>Definition</a:t>
            </a:r>
            <a:endParaRPr lang="en-US" altLang="zh-CN">
              <a:ea typeface="SimSun" pitchFamily="2" charset="-122"/>
            </a:endParaRPr>
          </a:p>
        </p:txBody>
      </p:sp>
      <p:sp>
        <p:nvSpPr>
          <p:cNvPr id="21507" name="Rectangle 3"/>
          <p:cNvSpPr>
            <a:spLocks noGrp="1" noChangeArrowheads="1"/>
          </p:cNvSpPr>
          <p:nvPr>
            <p:ph type="body" idx="1"/>
          </p:nvPr>
        </p:nvSpPr>
        <p:spPr/>
        <p:txBody>
          <a:bodyPr/>
          <a:lstStyle/>
          <a:p>
            <a:pPr eaLnBrk="1" hangingPunct="1"/>
            <a:r>
              <a:rPr kumimoji="0" lang="en-US" altLang="zh-CN" sz="2800">
                <a:ea typeface="SimSun" pitchFamily="2" charset="-122"/>
              </a:rPr>
              <a:t>There is no ‘official’, universally accepted definition of network congestion</a:t>
            </a:r>
            <a:endParaRPr kumimoji="0" lang="en-US" altLang="zh-CN" sz="2800">
              <a:ea typeface="SimSun" pitchFamily="2" charset="-122"/>
            </a:endParaRPr>
          </a:p>
          <a:p>
            <a:pPr eaLnBrk="1" hangingPunct="1"/>
            <a:r>
              <a:rPr kumimoji="0" lang="en-US" altLang="zh-CN" sz="2800">
                <a:ea typeface="SimSun" pitchFamily="2" charset="-122"/>
              </a:rPr>
              <a:t>An elaborate attempt</a:t>
            </a:r>
            <a:endParaRPr kumimoji="0" lang="en-US" altLang="zh-CN" sz="2800">
              <a:ea typeface="SimSun" pitchFamily="2" charset="-122"/>
            </a:endParaRPr>
          </a:p>
          <a:p>
            <a:pPr lvl="1" eaLnBrk="1" hangingPunct="1"/>
            <a:r>
              <a:rPr kumimoji="0" lang="en-US" altLang="zh-CN" sz="2800" i="1">
                <a:ea typeface="SimSun" pitchFamily="2" charset="-122"/>
              </a:rPr>
              <a:t>A network is said to be congested from the perspective of a user if the service quality noticed by the user decreases because of an increase in network load.  </a:t>
            </a:r>
            <a:endParaRPr kumimoji="0" lang="en-US" altLang="zh-CN" sz="2800" i="1">
              <a:ea typeface="SimSun" pitchFamily="2" charset="-122"/>
            </a:endParaRPr>
          </a:p>
          <a:p>
            <a:pPr lvl="2" eaLnBrk="1" hangingPunct="1">
              <a:buFont typeface="Wingdings" panose="05000000000000000000" pitchFamily="2" charset="2"/>
              <a:buNone/>
            </a:pPr>
            <a:r>
              <a:rPr kumimoji="0" lang="en-US" altLang="zh-CN" sz="2500">
                <a:ea typeface="SimSun" pitchFamily="2" charset="-122"/>
              </a:rPr>
              <a:t>[ </a:t>
            </a:r>
            <a:r>
              <a:rPr kumimoji="0" lang="en-US" altLang="zh-CN" sz="1900">
                <a:ea typeface="SimSun" pitchFamily="2" charset="-122"/>
              </a:rPr>
              <a:t>Keshav S (1991) </a:t>
            </a:r>
            <a:r>
              <a:rPr kumimoji="0" lang="en-US" altLang="zh-CN" sz="1900" i="1">
                <a:ea typeface="SimSun" pitchFamily="2" charset="-122"/>
              </a:rPr>
              <a:t>Congestion Control in Computer Networks </a:t>
            </a:r>
            <a:r>
              <a:rPr kumimoji="0" lang="en-US" altLang="zh-CN" sz="1900">
                <a:ea typeface="SimSun" pitchFamily="2" charset="-122"/>
              </a:rPr>
              <a:t>PhD thesis UC Berkeley.</a:t>
            </a:r>
            <a:r>
              <a:rPr kumimoji="0" lang="en-US" altLang="zh-CN" sz="2500">
                <a:ea typeface="SimSun" pitchFamily="2" charset="-122"/>
              </a:rPr>
              <a:t>]</a:t>
            </a:r>
            <a:endParaRPr kumimoji="0" lang="en-US" altLang="zh-CN" sz="2500">
              <a:ea typeface="SimSun" pitchFamily="2" charset="-122"/>
            </a:endParaRPr>
          </a:p>
          <a:p>
            <a:pPr lvl="1" eaLnBrk="1" hangingPunct="1"/>
            <a:endParaRPr kumimoji="0" lang="en-US" altLang="zh-CN" sz="2800">
              <a:ea typeface="SimSun" pitchFamily="2" charset="-122"/>
            </a:endParaRPr>
          </a:p>
          <a:p>
            <a:pPr eaLnBrk="1" hangingPunct="1"/>
            <a:endParaRPr kumimoji="0" lang="en-US" altLang="zh-CN" sz="2800">
              <a:ea typeface="SimSun"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idx="1"/>
          </p:nvPr>
        </p:nvSpPr>
        <p:spPr>
          <a:xfrm>
            <a:off x="4583832" y="1215267"/>
            <a:ext cx="7200800" cy="4895850"/>
          </a:xfrm>
        </p:spPr>
        <p:txBody>
          <a:bodyPr/>
          <a:lstStyle/>
          <a:p>
            <a:pPr algn="just" eaLnBrk="1" hangingPunct="1">
              <a:lnSpc>
                <a:spcPct val="120000"/>
              </a:lnSpc>
              <a:defRPr/>
            </a:pPr>
            <a:r>
              <a:rPr sz="2400" dirty="0">
                <a:solidFill>
                  <a:schemeClr val="accent2">
                    <a:lumMod val="75000"/>
                  </a:schemeClr>
                </a:solidFill>
              </a:rPr>
              <a:t>Hardin </a:t>
            </a:r>
            <a:r>
              <a:rPr sz="2400" dirty="0"/>
              <a:t>Science 1968</a:t>
            </a:r>
            <a:endParaRPr sz="2400" dirty="0"/>
          </a:p>
          <a:p>
            <a:pPr algn="just" eaLnBrk="1" hangingPunct="1">
              <a:lnSpc>
                <a:spcPct val="120000"/>
              </a:lnSpc>
              <a:defRPr/>
            </a:pPr>
            <a:r>
              <a:rPr sz="2400" dirty="0"/>
              <a:t>Different sources compete for “common” or “shared” resources inside network</a:t>
            </a:r>
            <a:endParaRPr dirty="0"/>
          </a:p>
          <a:p>
            <a:pPr lvl="1" algn="just" eaLnBrk="1" hangingPunct="1">
              <a:lnSpc>
                <a:spcPct val="120000"/>
              </a:lnSpc>
              <a:defRPr/>
            </a:pPr>
            <a:r>
              <a:rPr dirty="0"/>
              <a:t>Sources are</a:t>
            </a:r>
            <a:r>
              <a:rPr dirty="0">
                <a:solidFill>
                  <a:srgbClr val="FFFF00"/>
                </a:solidFill>
              </a:rPr>
              <a:t> </a:t>
            </a:r>
            <a:r>
              <a:rPr dirty="0">
                <a:solidFill>
                  <a:schemeClr val="accent2">
                    <a:lumMod val="75000"/>
                  </a:schemeClr>
                </a:solidFill>
              </a:rPr>
              <a:t>unaware</a:t>
            </a:r>
            <a:r>
              <a:rPr dirty="0"/>
              <a:t> of current state of resource</a:t>
            </a:r>
            <a:endParaRPr dirty="0"/>
          </a:p>
          <a:p>
            <a:pPr lvl="1" algn="just" eaLnBrk="1" hangingPunct="1">
              <a:lnSpc>
                <a:spcPct val="120000"/>
              </a:lnSpc>
              <a:defRPr/>
            </a:pPr>
            <a:r>
              <a:rPr dirty="0"/>
              <a:t>Sources are</a:t>
            </a:r>
            <a:r>
              <a:rPr dirty="0">
                <a:solidFill>
                  <a:srgbClr val="FF0000"/>
                </a:solidFill>
              </a:rPr>
              <a:t> </a:t>
            </a:r>
            <a:r>
              <a:rPr dirty="0">
                <a:solidFill>
                  <a:schemeClr val="accent2">
                    <a:lumMod val="75000"/>
                  </a:schemeClr>
                </a:solidFill>
              </a:rPr>
              <a:t>unaware </a:t>
            </a:r>
            <a:r>
              <a:rPr dirty="0"/>
              <a:t>of each other</a:t>
            </a:r>
            <a:endParaRPr dirty="0"/>
          </a:p>
          <a:p>
            <a:pPr lvl="1" algn="just" eaLnBrk="1" hangingPunct="1">
              <a:lnSpc>
                <a:spcPct val="120000"/>
              </a:lnSpc>
              <a:defRPr/>
            </a:pPr>
            <a:r>
              <a:rPr dirty="0"/>
              <a:t>Conflicts with collective interests: if all sources do this to drive the system to overload, </a:t>
            </a:r>
            <a:r>
              <a:rPr dirty="0">
                <a:solidFill>
                  <a:schemeClr val="accent2">
                    <a:lumMod val="75000"/>
                  </a:schemeClr>
                </a:solidFill>
              </a:rPr>
              <a:t>throughput gain is NEGATIVE, and worsens rapidly </a:t>
            </a:r>
            <a:r>
              <a:rPr dirty="0"/>
              <a:t>with incremental overload =&gt; </a:t>
            </a:r>
            <a:r>
              <a:rPr dirty="0">
                <a:solidFill>
                  <a:schemeClr val="accent2">
                    <a:lumMod val="75000"/>
                  </a:schemeClr>
                </a:solidFill>
              </a:rPr>
              <a:t>congestion collapse!!</a:t>
            </a:r>
            <a:endParaRPr dirty="0">
              <a:solidFill>
                <a:schemeClr val="accent2">
                  <a:lumMod val="75000"/>
                </a:schemeClr>
              </a:solidFill>
            </a:endParaRPr>
          </a:p>
        </p:txBody>
      </p:sp>
      <p:sp>
        <p:nvSpPr>
          <p:cNvPr id="155653"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478FEA3E-736D-4294-951A-7352AC7149D8}"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pic>
        <p:nvPicPr>
          <p:cNvPr id="155654"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3472" y="1444625"/>
            <a:ext cx="2287588"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647" y="3645024"/>
            <a:ext cx="3297238" cy="219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dirty="0"/>
              <a:t>拥塞：公共资源的悲剧</a:t>
            </a:r>
            <a:endParaRPr lang="zh-CN" altLang="en-US" dirty="0"/>
          </a:p>
        </p:txBody>
      </p:sp>
      <p:sp>
        <p:nvSpPr>
          <p:cNvPr id="2" name="Rectangle 1"/>
          <p:cNvSpPr/>
          <p:nvPr/>
        </p:nvSpPr>
        <p:spPr>
          <a:xfrm>
            <a:off x="7330626" y="802879"/>
            <a:ext cx="2932085" cy="369332"/>
          </a:xfrm>
          <a:prstGeom prst="rect">
            <a:avLst/>
          </a:prstGeom>
        </p:spPr>
        <p:txBody>
          <a:bodyPr wrap="none">
            <a:spAutoFit/>
          </a:bodyPr>
          <a:lstStyle/>
          <a:p>
            <a:r>
              <a:rPr lang="en-US" dirty="0">
                <a:solidFill>
                  <a:srgbClr val="666666"/>
                </a:solidFill>
                <a:latin typeface="system-ui"/>
              </a:rPr>
              <a:t>The Tragedy of the Commons</a:t>
            </a:r>
            <a:endParaRPr lang="en-US"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sz="4400" dirty="0">
                <a:latin typeface="+mj-lt"/>
                <a:ea typeface="SimSun" pitchFamily="2" charset="-122"/>
              </a:rPr>
              <a:t>TCP/IP</a:t>
            </a:r>
            <a:r>
              <a:rPr lang="zh-CN" altLang="en-US" sz="4400" dirty="0">
                <a:latin typeface="+mj-lt"/>
                <a:ea typeface="SimSun" pitchFamily="2" charset="-122"/>
              </a:rPr>
              <a:t>协议栈</a:t>
            </a:r>
            <a:endParaRPr lang="zh-CN" altLang="en-US" sz="4400" dirty="0">
              <a:latin typeface="+mj-lt"/>
              <a:ea typeface="SimSun" pitchFamily="2" charset="-122"/>
            </a:endParaRPr>
          </a:p>
        </p:txBody>
      </p:sp>
      <p:sp>
        <p:nvSpPr>
          <p:cNvPr id="7680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B4467F9D-0325-4DA0-8DBC-90C51D824FE1}"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grpSp>
        <p:nvGrpSpPr>
          <p:cNvPr id="76805" name="Group 4"/>
          <p:cNvGrpSpPr/>
          <p:nvPr/>
        </p:nvGrpSpPr>
        <p:grpSpPr bwMode="auto">
          <a:xfrm>
            <a:off x="2590800" y="2133600"/>
            <a:ext cx="6934200" cy="3429000"/>
            <a:chOff x="816" y="1344"/>
            <a:chExt cx="4368" cy="2160"/>
          </a:xfrm>
        </p:grpSpPr>
        <p:sp>
          <p:nvSpPr>
            <p:cNvPr id="76806" name="Rectangle 5"/>
            <p:cNvSpPr>
              <a:spLocks noChangeArrowheads="1"/>
            </p:cNvSpPr>
            <p:nvPr/>
          </p:nvSpPr>
          <p:spPr bwMode="auto">
            <a:xfrm>
              <a:off x="816" y="1344"/>
              <a:ext cx="3600" cy="43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76807" name="Rectangle 6"/>
            <p:cNvSpPr>
              <a:spLocks noChangeArrowheads="1"/>
            </p:cNvSpPr>
            <p:nvPr/>
          </p:nvSpPr>
          <p:spPr bwMode="auto">
            <a:xfrm>
              <a:off x="816" y="1776"/>
              <a:ext cx="3600" cy="43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76808" name="Rectangle 7"/>
            <p:cNvSpPr>
              <a:spLocks noChangeArrowheads="1"/>
            </p:cNvSpPr>
            <p:nvPr/>
          </p:nvSpPr>
          <p:spPr bwMode="auto">
            <a:xfrm>
              <a:off x="816" y="2208"/>
              <a:ext cx="4368" cy="43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76809" name="Rectangle 8"/>
            <p:cNvSpPr>
              <a:spLocks noChangeArrowheads="1"/>
            </p:cNvSpPr>
            <p:nvPr/>
          </p:nvSpPr>
          <p:spPr bwMode="auto">
            <a:xfrm>
              <a:off x="816" y="2640"/>
              <a:ext cx="4368" cy="43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76810" name="Rectangle 9"/>
            <p:cNvSpPr>
              <a:spLocks noChangeArrowheads="1"/>
            </p:cNvSpPr>
            <p:nvPr/>
          </p:nvSpPr>
          <p:spPr bwMode="auto">
            <a:xfrm>
              <a:off x="816" y="3072"/>
              <a:ext cx="4368" cy="43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76811" name="Text Box 10"/>
            <p:cNvSpPr txBox="1">
              <a:spLocks noChangeArrowheads="1"/>
            </p:cNvSpPr>
            <p:nvPr/>
          </p:nvSpPr>
          <p:spPr bwMode="auto">
            <a:xfrm>
              <a:off x="867" y="1365"/>
              <a:ext cx="350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Applications (e.g. Telnet, HTTP)</a:t>
              </a:r>
              <a:endParaRPr lang="en-US" altLang="zh-CN" sz="3000">
                <a:latin typeface="Tahoma" panose="020B0604030504040204" pitchFamily="34" charset="0"/>
              </a:endParaRPr>
            </a:p>
          </p:txBody>
        </p:sp>
        <p:sp>
          <p:nvSpPr>
            <p:cNvPr id="76812" name="Text Box 11"/>
            <p:cNvSpPr txBox="1">
              <a:spLocks noChangeArrowheads="1"/>
            </p:cNvSpPr>
            <p:nvPr/>
          </p:nvSpPr>
          <p:spPr bwMode="auto">
            <a:xfrm>
              <a:off x="1104" y="1814"/>
              <a:ext cx="53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TCP</a:t>
              </a:r>
              <a:endParaRPr lang="en-US" altLang="zh-CN" sz="3000">
                <a:latin typeface="Tahoma" panose="020B0604030504040204" pitchFamily="34" charset="0"/>
              </a:endParaRPr>
            </a:p>
          </p:txBody>
        </p:sp>
        <p:sp>
          <p:nvSpPr>
            <p:cNvPr id="76813" name="Line 12"/>
            <p:cNvSpPr>
              <a:spLocks noChangeShapeType="1"/>
            </p:cNvSpPr>
            <p:nvPr/>
          </p:nvSpPr>
          <p:spPr bwMode="auto">
            <a:xfrm>
              <a:off x="1920" y="1776"/>
              <a:ext cx="0" cy="432"/>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3"/>
            <p:cNvSpPr>
              <a:spLocks noChangeShapeType="1"/>
            </p:cNvSpPr>
            <p:nvPr/>
          </p:nvSpPr>
          <p:spPr bwMode="auto">
            <a:xfrm>
              <a:off x="3120" y="1776"/>
              <a:ext cx="0" cy="432"/>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Text Box 14"/>
            <p:cNvSpPr txBox="1">
              <a:spLocks noChangeArrowheads="1"/>
            </p:cNvSpPr>
            <p:nvPr/>
          </p:nvSpPr>
          <p:spPr bwMode="auto">
            <a:xfrm>
              <a:off x="2256" y="1814"/>
              <a:ext cx="56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UDP</a:t>
              </a:r>
              <a:endParaRPr lang="en-US" altLang="zh-CN" sz="3000">
                <a:latin typeface="Tahoma" panose="020B0604030504040204" pitchFamily="34" charset="0"/>
              </a:endParaRPr>
            </a:p>
          </p:txBody>
        </p:sp>
        <p:sp>
          <p:nvSpPr>
            <p:cNvPr id="76816" name="Text Box 15"/>
            <p:cNvSpPr txBox="1">
              <a:spLocks noChangeArrowheads="1"/>
            </p:cNvSpPr>
            <p:nvPr/>
          </p:nvSpPr>
          <p:spPr bwMode="auto">
            <a:xfrm>
              <a:off x="3408" y="1916"/>
              <a:ext cx="667"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ICMP</a:t>
              </a:r>
              <a:endParaRPr lang="en-US" altLang="zh-CN" sz="3000">
                <a:latin typeface="Tahoma" panose="020B0604030504040204" pitchFamily="34" charset="0"/>
              </a:endParaRPr>
            </a:p>
          </p:txBody>
        </p:sp>
        <p:sp>
          <p:nvSpPr>
            <p:cNvPr id="76817" name="Line 16"/>
            <p:cNvSpPr>
              <a:spLocks noChangeShapeType="1"/>
            </p:cNvSpPr>
            <p:nvPr/>
          </p:nvSpPr>
          <p:spPr bwMode="auto">
            <a:xfrm>
              <a:off x="4416" y="2208"/>
              <a:ext cx="0" cy="432"/>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Text Box 17"/>
            <p:cNvSpPr txBox="1">
              <a:spLocks noChangeArrowheads="1"/>
            </p:cNvSpPr>
            <p:nvPr/>
          </p:nvSpPr>
          <p:spPr bwMode="auto">
            <a:xfrm>
              <a:off x="4547" y="2246"/>
              <a:ext cx="54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ARP</a:t>
              </a:r>
              <a:endParaRPr lang="en-US" altLang="zh-CN" sz="3000">
                <a:latin typeface="Tahoma" panose="020B0604030504040204" pitchFamily="34" charset="0"/>
              </a:endParaRPr>
            </a:p>
          </p:txBody>
        </p:sp>
        <p:sp>
          <p:nvSpPr>
            <p:cNvPr id="76819" name="Text Box 18"/>
            <p:cNvSpPr txBox="1">
              <a:spLocks noChangeArrowheads="1"/>
            </p:cNvSpPr>
            <p:nvPr/>
          </p:nvSpPr>
          <p:spPr bwMode="auto">
            <a:xfrm>
              <a:off x="2444" y="2246"/>
              <a:ext cx="33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IP</a:t>
              </a:r>
              <a:endParaRPr lang="en-US" altLang="zh-CN" sz="3000">
                <a:latin typeface="Tahoma" panose="020B0604030504040204" pitchFamily="34" charset="0"/>
              </a:endParaRPr>
            </a:p>
          </p:txBody>
        </p:sp>
        <p:sp>
          <p:nvSpPr>
            <p:cNvPr id="76820" name="Text Box 19"/>
            <p:cNvSpPr txBox="1">
              <a:spLocks noChangeArrowheads="1"/>
            </p:cNvSpPr>
            <p:nvPr/>
          </p:nvSpPr>
          <p:spPr bwMode="auto">
            <a:xfrm>
              <a:off x="1296" y="2678"/>
              <a:ext cx="345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Link Layer (e.g. Ethernet, ATM)</a:t>
              </a:r>
              <a:endParaRPr lang="en-US" altLang="zh-CN" sz="3000">
                <a:latin typeface="Tahoma" panose="020B0604030504040204" pitchFamily="34" charset="0"/>
              </a:endParaRPr>
            </a:p>
          </p:txBody>
        </p:sp>
        <p:sp>
          <p:nvSpPr>
            <p:cNvPr id="76821" name="Text Box 20"/>
            <p:cNvSpPr txBox="1">
              <a:spLocks noChangeArrowheads="1"/>
            </p:cNvSpPr>
            <p:nvPr/>
          </p:nvSpPr>
          <p:spPr bwMode="auto">
            <a:xfrm>
              <a:off x="960" y="3110"/>
              <a:ext cx="413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buClrTx/>
                <a:buSzTx/>
                <a:buFontTx/>
                <a:buNone/>
              </a:pPr>
              <a:r>
                <a:rPr lang="en-US" altLang="zh-CN" sz="3000">
                  <a:latin typeface="Tahoma" panose="020B0604030504040204" pitchFamily="34" charset="0"/>
                </a:rPr>
                <a:t>Physical Layer (e.g. Ethernet, SONET)</a:t>
              </a:r>
              <a:endParaRPr lang="en-US" altLang="zh-CN" sz="3000">
                <a:latin typeface="Tahoma" panose="020B0604030504040204" pitchFamily="34" charset="0"/>
              </a:endParaRPr>
            </a:p>
          </p:txBody>
        </p:sp>
        <p:sp>
          <p:nvSpPr>
            <p:cNvPr id="76822" name="Rectangle 21"/>
            <p:cNvSpPr>
              <a:spLocks noChangeArrowheads="1"/>
            </p:cNvSpPr>
            <p:nvPr/>
          </p:nvSpPr>
          <p:spPr bwMode="auto">
            <a:xfrm>
              <a:off x="3123" y="2208"/>
              <a:ext cx="1294" cy="218"/>
            </a:xfrm>
            <a:prstGeom prst="rect">
              <a:avLst/>
            </a:prstGeom>
            <a:noFill/>
            <a:ln w="38100">
              <a:solidFill>
                <a:schemeClr val="tx1"/>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76823" name="Line 22"/>
            <p:cNvSpPr>
              <a:spLocks noChangeShapeType="1"/>
            </p:cNvSpPr>
            <p:nvPr/>
          </p:nvSpPr>
          <p:spPr bwMode="auto">
            <a:xfrm>
              <a:off x="3132" y="2208"/>
              <a:ext cx="1272" cy="0"/>
            </a:xfrm>
            <a:prstGeom prst="line">
              <a:avLst/>
            </a:prstGeom>
            <a:noFill/>
            <a:ln w="63500">
              <a:solidFill>
                <a:schemeClr val="bg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idx="1"/>
          </p:nvPr>
        </p:nvSpPr>
        <p:spPr>
          <a:xfrm>
            <a:off x="1271464" y="1452290"/>
            <a:ext cx="10081120" cy="4495800"/>
          </a:xfrm>
        </p:spPr>
        <p:txBody>
          <a:bodyPr/>
          <a:lstStyle/>
          <a:p>
            <a:pPr eaLnBrk="1" hangingPunct="1">
              <a:lnSpc>
                <a:spcPct val="120000"/>
              </a:lnSpc>
              <a:defRPr/>
            </a:pPr>
            <a:r>
              <a:rPr sz="3200" dirty="0"/>
              <a:t>In October 1986 the ARPANET suffered major congestion collapse</a:t>
            </a:r>
            <a:endParaRPr sz="3200" dirty="0"/>
          </a:p>
          <a:p>
            <a:pPr eaLnBrk="1" hangingPunct="1">
              <a:lnSpc>
                <a:spcPct val="120000"/>
              </a:lnSpc>
              <a:defRPr/>
            </a:pPr>
            <a:r>
              <a:rPr sz="3200" dirty="0"/>
              <a:t>The effects of this collapse were later described by </a:t>
            </a:r>
            <a:r>
              <a:rPr sz="3200" dirty="0">
                <a:solidFill>
                  <a:schemeClr val="accent2">
                    <a:lumMod val="75000"/>
                  </a:schemeClr>
                </a:solidFill>
              </a:rPr>
              <a:t>Van Jacobson</a:t>
            </a:r>
            <a:endParaRPr sz="3200" dirty="0">
              <a:solidFill>
                <a:schemeClr val="accent2">
                  <a:lumMod val="75000"/>
                </a:schemeClr>
              </a:solidFill>
            </a:endParaRPr>
          </a:p>
          <a:p>
            <a:pPr lvl="1" eaLnBrk="1" hangingPunct="1">
              <a:lnSpc>
                <a:spcPct val="120000"/>
              </a:lnSpc>
              <a:defRPr/>
            </a:pPr>
            <a:r>
              <a:rPr sz="2800" dirty="0"/>
              <a:t>Data throughput from LBL to UC Berkeley (sites separated by 400 yards and two IMP hops) dropped from 32 Kbps to </a:t>
            </a:r>
            <a:r>
              <a:rPr sz="2800" b="1" dirty="0">
                <a:solidFill>
                  <a:schemeClr val="accent2">
                    <a:lumMod val="75000"/>
                  </a:schemeClr>
                </a:solidFill>
              </a:rPr>
              <a:t>40bps</a:t>
            </a:r>
            <a:endParaRPr sz="2800" b="1" dirty="0">
              <a:solidFill>
                <a:schemeClr val="accent2">
                  <a:lumMod val="75000"/>
                </a:schemeClr>
              </a:solidFill>
            </a:endParaRPr>
          </a:p>
        </p:txBody>
      </p:sp>
      <p:sp>
        <p:nvSpPr>
          <p:cNvPr id="15770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DBC6FC08-7A13-43E7-86E7-3C7FC8150588}"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3" name="标题 2"/>
          <p:cNvSpPr>
            <a:spLocks noGrp="1"/>
          </p:cNvSpPr>
          <p:nvPr>
            <p:ph type="title"/>
          </p:nvPr>
        </p:nvSpPr>
        <p:spPr/>
        <p:txBody>
          <a:bodyPr/>
          <a:lstStyle/>
          <a:p>
            <a:r>
              <a:rPr lang="zh-CN" altLang="en-US" dirty="0"/>
              <a:t>拥塞：公共资源的悲剧</a:t>
            </a:r>
            <a:endParaRPr lang="zh-CN" altLang="en-US"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en-US" altLang="zh-CN" sz="4400" dirty="0">
                <a:ea typeface="SimSun" pitchFamily="2" charset="-122"/>
              </a:rPr>
              <a:t>Van Jacobson</a:t>
            </a:r>
            <a:endParaRPr lang="en-US" altLang="zh-CN" sz="4400" dirty="0">
              <a:ea typeface="SimSun" pitchFamily="2" charset="-122"/>
            </a:endParaRPr>
          </a:p>
        </p:txBody>
      </p:sp>
      <p:sp>
        <p:nvSpPr>
          <p:cNvPr id="86019" name="Rectangle 3"/>
          <p:cNvSpPr>
            <a:spLocks noGrp="1" noChangeArrowheads="1"/>
          </p:cNvSpPr>
          <p:nvPr>
            <p:ph idx="1"/>
          </p:nvPr>
        </p:nvSpPr>
        <p:spPr>
          <a:xfrm>
            <a:off x="5015880" y="1071262"/>
            <a:ext cx="6696744" cy="5153025"/>
          </a:xfrm>
        </p:spPr>
        <p:txBody>
          <a:bodyPr>
            <a:normAutofit lnSpcReduction="10000"/>
          </a:bodyPr>
          <a:lstStyle/>
          <a:p>
            <a:pPr algn="just" eaLnBrk="1" hangingPunct="1">
              <a:lnSpc>
                <a:spcPct val="120000"/>
              </a:lnSpc>
              <a:defRPr/>
            </a:pPr>
            <a:r>
              <a:rPr dirty="0"/>
              <a:t>Jacobson is best known for his work in redesigning TCP/IP's flow control algorithms (Jacobson's algorithm) is said to have saved the Internet</a:t>
            </a:r>
            <a:endParaRPr dirty="0"/>
          </a:p>
          <a:p>
            <a:pPr algn="just" eaLnBrk="1" hangingPunct="1">
              <a:lnSpc>
                <a:spcPct val="120000"/>
              </a:lnSpc>
              <a:defRPr/>
            </a:pPr>
            <a:r>
              <a:rPr dirty="0"/>
              <a:t>Furthermore he has co-written a few widely used tools, such as </a:t>
            </a:r>
            <a:r>
              <a:rPr b="1" i="1" dirty="0" err="1">
                <a:solidFill>
                  <a:schemeClr val="accent2">
                    <a:lumMod val="75000"/>
                  </a:schemeClr>
                </a:solidFill>
              </a:rPr>
              <a:t>traceroute</a:t>
            </a:r>
            <a:r>
              <a:rPr b="1" i="1" dirty="0">
                <a:solidFill>
                  <a:schemeClr val="accent2">
                    <a:lumMod val="75000"/>
                  </a:schemeClr>
                </a:solidFill>
              </a:rPr>
              <a:t>, </a:t>
            </a:r>
            <a:r>
              <a:rPr b="1" i="1" dirty="0" err="1">
                <a:solidFill>
                  <a:schemeClr val="accent2">
                    <a:lumMod val="75000"/>
                  </a:schemeClr>
                </a:solidFill>
              </a:rPr>
              <a:t>pathchar</a:t>
            </a:r>
            <a:r>
              <a:rPr b="1" i="1" dirty="0">
                <a:solidFill>
                  <a:schemeClr val="accent2">
                    <a:lumMod val="75000"/>
                  </a:schemeClr>
                </a:solidFill>
              </a:rPr>
              <a:t> and </a:t>
            </a:r>
            <a:r>
              <a:rPr b="1" i="1" dirty="0" err="1">
                <a:solidFill>
                  <a:schemeClr val="accent2">
                    <a:lumMod val="75000"/>
                  </a:schemeClr>
                </a:solidFill>
              </a:rPr>
              <a:t>tcpdump</a:t>
            </a:r>
            <a:endParaRPr dirty="0">
              <a:solidFill>
                <a:schemeClr val="accent2">
                  <a:lumMod val="75000"/>
                </a:schemeClr>
              </a:solidFill>
            </a:endParaRPr>
          </a:p>
          <a:p>
            <a:pPr algn="just" eaLnBrk="1" hangingPunct="1">
              <a:lnSpc>
                <a:spcPct val="120000"/>
              </a:lnSpc>
              <a:defRPr/>
            </a:pPr>
            <a:endParaRPr dirty="0"/>
          </a:p>
          <a:p>
            <a:pPr algn="just" eaLnBrk="1" hangingPunct="1">
              <a:lnSpc>
                <a:spcPct val="120000"/>
              </a:lnSpc>
              <a:defRPr/>
            </a:pPr>
            <a:r>
              <a:rPr dirty="0"/>
              <a:t>For his work, Jacobson received the 2001 ACM SIGCOMM Award</a:t>
            </a:r>
            <a:endParaRPr dirty="0"/>
          </a:p>
        </p:txBody>
      </p:sp>
      <p:sp>
        <p:nvSpPr>
          <p:cNvPr id="159749" name="灯片编号占位符 4"/>
          <p:cNvSpPr>
            <a:spLocks noGrp="1"/>
          </p:cNvSpPr>
          <p:nvPr>
            <p:ph type="sldNum" sz="quarter" idx="12"/>
          </p:nvPr>
        </p:nvSpPr>
        <p:spPr>
          <a:xfrm>
            <a:off x="10657411" y="6382665"/>
            <a:ext cx="899583"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396443E1-D77D-43D3-861D-F6CC22117148}"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pic>
        <p:nvPicPr>
          <p:cNvPr id="15975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754" y="1340768"/>
            <a:ext cx="3503070" cy="444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5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5495911"/>
            <a:ext cx="172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275" y="690563"/>
            <a:ext cx="8467725" cy="657225"/>
          </a:xfrm>
        </p:spPr>
        <p:txBody>
          <a:bodyPr>
            <a:normAutofit fontScale="90000"/>
          </a:bodyPr>
          <a:lstStyle/>
          <a:p>
            <a:r>
              <a:rPr lang="en-US"/>
              <a:t>Congestion Control</a:t>
            </a:r>
            <a:endParaRPr lang="en-US"/>
          </a:p>
        </p:txBody>
      </p:sp>
      <p:sp>
        <p:nvSpPr>
          <p:cNvPr id="3" name="Content Placeholder 2"/>
          <p:cNvSpPr>
            <a:spLocks noGrp="1"/>
          </p:cNvSpPr>
          <p:nvPr>
            <p:ph idx="1"/>
          </p:nvPr>
        </p:nvSpPr>
        <p:spPr/>
        <p:txBody>
          <a:bodyPr/>
          <a:lstStyle/>
          <a:p>
            <a:pPr>
              <a:lnSpc>
                <a:spcPct val="90000"/>
              </a:lnSpc>
            </a:pPr>
            <a:r>
              <a:rPr sz="3200">
                <a:sym typeface="+mn-ea"/>
              </a:rPr>
              <a:t>Two sides of the same coin</a:t>
            </a:r>
            <a:endParaRPr sz="3200"/>
          </a:p>
          <a:p>
            <a:pPr lvl="1">
              <a:lnSpc>
                <a:spcPct val="80000"/>
              </a:lnSpc>
            </a:pPr>
            <a:r>
              <a:rPr sz="3200">
                <a:sym typeface="+mn-ea"/>
              </a:rPr>
              <a:t>pre-allocate resources so at to avoid congestion</a:t>
            </a:r>
            <a:endParaRPr sz="3200"/>
          </a:p>
          <a:p>
            <a:pPr lvl="1">
              <a:lnSpc>
                <a:spcPct val="80000"/>
              </a:lnSpc>
            </a:pPr>
            <a:r>
              <a:rPr sz="3200">
                <a:sym typeface="+mn-ea"/>
              </a:rPr>
              <a:t>control congestion if (and when) is occurs</a:t>
            </a:r>
            <a:endParaRPr lang="en-US"/>
          </a:p>
        </p:txBody>
      </p:sp>
      <p:sp>
        <p:nvSpPr>
          <p:cNvPr id="4" name="Slide Number Placeholder 3"/>
          <p:cNvSpPr>
            <a:spLocks noGrp="1"/>
          </p:cNvSpPr>
          <p:nvPr>
            <p:ph type="sldNum" sz="quarter" idx="11"/>
          </p:nvPr>
        </p:nvSpPr>
        <p:spPr/>
        <p:txBody>
          <a:bodyPr/>
          <a:lstStyle/>
          <a:p>
            <a:fld id="{1DD9A5A5-1033-D940-9FA4-CA3A3372655D}" type="slidenum">
              <a:rPr lang="en-US" altLang="zh-CN"/>
            </a:fld>
            <a:endParaRPr lang="en-US" altLang="zh-CN"/>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15E11794-1D04-7543-AE0A-E1C41672BF55}" type="slidenum">
              <a:rPr lang="en-US" altLang="zh-CN" sz="1500" b="0">
                <a:solidFill>
                  <a:schemeClr val="tx1"/>
                </a:solidFill>
              </a:rPr>
            </a:fld>
            <a:endParaRPr lang="en-US" altLang="zh-CN" sz="1500" b="0">
              <a:solidFill>
                <a:schemeClr val="tx1"/>
              </a:solidFill>
            </a:endParaRPr>
          </a:p>
        </p:txBody>
      </p:sp>
      <p:sp>
        <p:nvSpPr>
          <p:cNvPr id="22530" name="Rectangle 2"/>
          <p:cNvSpPr>
            <a:spLocks noGrp="1" noChangeArrowheads="1"/>
          </p:cNvSpPr>
          <p:nvPr>
            <p:ph type="title"/>
          </p:nvPr>
        </p:nvSpPr>
        <p:spPr/>
        <p:txBody>
          <a:bodyPr/>
          <a:lstStyle/>
          <a:p>
            <a:pPr eaLnBrk="1" hangingPunct="1"/>
            <a:r>
              <a:rPr lang="en-US" altLang="zh-CN">
                <a:ea typeface="SimSun" pitchFamily="2" charset="-122"/>
              </a:rPr>
              <a:t>Example</a:t>
            </a:r>
            <a:endParaRPr lang="en-US" altLang="zh-CN">
              <a:ea typeface="SimSun" pitchFamily="2" charset="-122"/>
            </a:endParaRPr>
          </a:p>
        </p:txBody>
      </p:sp>
      <p:sp>
        <p:nvSpPr>
          <p:cNvPr id="22531" name="Rectangle 3"/>
          <p:cNvSpPr>
            <a:spLocks noGrp="1" noChangeArrowheads="1"/>
          </p:cNvSpPr>
          <p:nvPr>
            <p:ph type="body" idx="1"/>
          </p:nvPr>
        </p:nvSpPr>
        <p:spPr/>
        <p:txBody>
          <a:bodyPr/>
          <a:lstStyle/>
          <a:p>
            <a:pPr eaLnBrk="1" hangingPunct="1">
              <a:lnSpc>
                <a:spcPct val="90000"/>
              </a:lnSpc>
            </a:pPr>
            <a:r>
              <a:rPr kumimoji="0" lang="en-US" altLang="zh-CN">
                <a:ea typeface="SimSun" pitchFamily="2" charset="-122"/>
              </a:rPr>
              <a:t>Consider an ISP that would allow up to 1000 simultaneous data flows</a:t>
            </a:r>
            <a:endParaRPr kumimoji="0" lang="en-US" altLang="zh-CN">
              <a:ea typeface="SimSun" pitchFamily="2" charset="-122"/>
            </a:endParaRPr>
          </a:p>
          <a:p>
            <a:pPr eaLnBrk="1" hangingPunct="1">
              <a:lnSpc>
                <a:spcPct val="90000"/>
              </a:lnSpc>
            </a:pPr>
            <a:r>
              <a:rPr kumimoji="0" lang="en-US" altLang="zh-CN">
                <a:ea typeface="SimSun" pitchFamily="2" charset="-122"/>
              </a:rPr>
              <a:t>Each of which would have a maximum rate of 1 Mbps, but an average rate of only 300 kbps.</a:t>
            </a:r>
            <a:endParaRPr kumimoji="0" lang="en-US" altLang="zh-CN">
              <a:ea typeface="SimSun" pitchFamily="2" charset="-122"/>
            </a:endParaRPr>
          </a:p>
          <a:p>
            <a:pPr eaLnBrk="1" hangingPunct="1">
              <a:lnSpc>
                <a:spcPct val="90000"/>
              </a:lnSpc>
            </a:pPr>
            <a:r>
              <a:rPr kumimoji="0" lang="en-US" altLang="zh-CN">
                <a:ea typeface="SimSun" pitchFamily="2" charset="-122"/>
              </a:rPr>
              <a:t>Would it make sense to connect their Internet gateway to a 1 Gbps link (which means that all of them could be accommodated at all times), or would, say, 600 Mbps be enough?</a:t>
            </a:r>
            <a:endParaRPr kumimoji="0" lang="en-US" altLang="zh-CN">
              <a:ea typeface="SimSun" pitchFamily="2" charset="-122"/>
            </a:endParaRPr>
          </a:p>
          <a:p>
            <a:pPr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47E52BE1-20DC-7247-8932-18418ABEA6ED}" type="slidenum">
              <a:rPr lang="en-US" altLang="zh-CN" sz="1500" b="0">
                <a:solidFill>
                  <a:schemeClr val="tx1"/>
                </a:solidFill>
              </a:rPr>
            </a:fld>
            <a:endParaRPr lang="en-US" altLang="zh-CN" sz="1500" b="0">
              <a:solidFill>
                <a:schemeClr val="tx1"/>
              </a:solidFill>
            </a:endParaRPr>
          </a:p>
        </p:txBody>
      </p:sp>
      <p:sp>
        <p:nvSpPr>
          <p:cNvPr id="23554" name="Rectangle 2"/>
          <p:cNvSpPr>
            <a:spLocks noGrp="1" noChangeArrowheads="1"/>
          </p:cNvSpPr>
          <p:nvPr>
            <p:ph type="title"/>
          </p:nvPr>
        </p:nvSpPr>
        <p:spPr/>
        <p:txBody>
          <a:bodyPr/>
          <a:lstStyle/>
          <a:p>
            <a:pPr eaLnBrk="1" hangingPunct="1"/>
            <a:r>
              <a:rPr lang="en-US" altLang="zh-CN">
                <a:ea typeface="SimSun" pitchFamily="2" charset="-122"/>
              </a:rPr>
              <a:t>Example (Cont’d)</a:t>
            </a:r>
            <a:endParaRPr lang="en-US" altLang="zh-CN">
              <a:ea typeface="SimSun" pitchFamily="2" charset="-122"/>
            </a:endParaRPr>
          </a:p>
        </p:txBody>
      </p:sp>
      <p:sp>
        <p:nvSpPr>
          <p:cNvPr id="23555" name="Rectangle 3"/>
          <p:cNvSpPr>
            <a:spLocks noGrp="1" noChangeArrowheads="1"/>
          </p:cNvSpPr>
          <p:nvPr>
            <p:ph type="body" idx="1"/>
          </p:nvPr>
        </p:nvSpPr>
        <p:spPr/>
        <p:txBody>
          <a:bodyPr/>
          <a:lstStyle/>
          <a:p>
            <a:pPr eaLnBrk="1" hangingPunct="1"/>
            <a:r>
              <a:rPr kumimoji="0" lang="en-US" altLang="zh-CN">
                <a:ea typeface="SimSun" pitchFamily="2" charset="-122"/>
              </a:rPr>
              <a:t>assume that the ISP chooses the 600 Mbps option (since it’s cheaper)</a:t>
            </a:r>
            <a:endParaRPr kumimoji="0" lang="en-US" altLang="zh-CN">
              <a:ea typeface="SimSun" pitchFamily="2" charset="-122"/>
            </a:endParaRPr>
          </a:p>
          <a:p>
            <a:pPr eaLnBrk="1" hangingPunct="1"/>
            <a:endParaRPr kumimoji="0" lang="en-US" altLang="zh-CN">
              <a:ea typeface="SimSun" pitchFamily="2" charset="-122"/>
            </a:endParaRPr>
          </a:p>
          <a:p>
            <a:pPr eaLnBrk="1" hangingPunct="1"/>
            <a:r>
              <a:rPr kumimoji="0" lang="en-US" altLang="zh-CN">
                <a:ea typeface="SimSun" pitchFamily="2" charset="-122"/>
              </a:rPr>
              <a:t>In this case, the gateway would see occasional traffic spikes that go beyond the capacity limit if a certain number of customers use their maximum rate at the same time.</a:t>
            </a:r>
            <a:endParaRPr kumimoji="0" lang="en-US" altLang="zh-CN">
              <a:ea typeface="SimSun" pitchFamily="2" charset="-122"/>
            </a:endParaRPr>
          </a:p>
          <a:p>
            <a:pPr eaLnBrk="1" hangingPunct="1"/>
            <a:endParaRPr kumimoji="0" lang="en-US" altLang="zh-CN">
              <a:ea typeface="SimSun" pitchFamily="2" charset="-122"/>
            </a:endParaRPr>
          </a:p>
          <a:p>
            <a:pPr eaLnBrk="1" hangingPunct="1"/>
            <a:endParaRPr kumimoji="0" lang="en-US" altLang="zh-CN">
              <a:ea typeface="SimSun"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E0A074BB-2D9B-9C47-8848-C774A6C5EA47}" type="slidenum">
              <a:rPr lang="en-US" altLang="zh-CN" sz="1500" b="0">
                <a:solidFill>
                  <a:schemeClr val="tx1"/>
                </a:solidFill>
              </a:rPr>
            </a:fld>
            <a:endParaRPr lang="en-US" altLang="zh-CN" sz="1500" b="0">
              <a:solidFill>
                <a:schemeClr val="tx1"/>
              </a:solidFill>
            </a:endParaRPr>
          </a:p>
        </p:txBody>
      </p:sp>
      <p:sp>
        <p:nvSpPr>
          <p:cNvPr id="24578" name="Rectangle 2"/>
          <p:cNvSpPr>
            <a:spLocks noGrp="1" noChangeArrowheads="1"/>
          </p:cNvSpPr>
          <p:nvPr>
            <p:ph type="title"/>
          </p:nvPr>
        </p:nvSpPr>
        <p:spPr/>
        <p:txBody>
          <a:bodyPr/>
          <a:lstStyle/>
          <a:p>
            <a:pPr eaLnBrk="1" hangingPunct="1"/>
            <a:r>
              <a:rPr lang="en-US" altLang="zh-CN">
                <a:ea typeface="SimSun" pitchFamily="2" charset="-122"/>
              </a:rPr>
              <a:t>Consequence</a:t>
            </a:r>
            <a:endParaRPr lang="en-US" altLang="zh-CN">
              <a:ea typeface="SimSun" pitchFamily="2" charset="-122"/>
            </a:endParaRPr>
          </a:p>
        </p:txBody>
      </p:sp>
      <p:sp>
        <p:nvSpPr>
          <p:cNvPr id="24579" name="Rectangle 3"/>
          <p:cNvSpPr>
            <a:spLocks noGrp="1" noChangeArrowheads="1"/>
          </p:cNvSpPr>
          <p:nvPr>
            <p:ph type="body" idx="1"/>
          </p:nvPr>
        </p:nvSpPr>
        <p:spPr/>
        <p:txBody>
          <a:bodyPr/>
          <a:lstStyle/>
          <a:p>
            <a:pPr eaLnBrk="1" hangingPunct="1"/>
            <a:r>
              <a:rPr kumimoji="0" lang="en-US" altLang="zh-CN" sz="2800">
                <a:ea typeface="SimSun" pitchFamily="2" charset="-122"/>
              </a:rPr>
              <a:t>Since these excess packets cannot be transferred across the link</a:t>
            </a:r>
            <a:endParaRPr kumimoji="0" lang="en-US" altLang="zh-CN" sz="2800">
              <a:ea typeface="SimSun" pitchFamily="2" charset="-122"/>
            </a:endParaRPr>
          </a:p>
          <a:p>
            <a:pPr eaLnBrk="1" hangingPunct="1"/>
            <a:r>
              <a:rPr kumimoji="0" lang="en-US" altLang="zh-CN" sz="2800">
                <a:ea typeface="SimSun" pitchFamily="2" charset="-122"/>
              </a:rPr>
              <a:t>there are only two things that this device can do: </a:t>
            </a:r>
            <a:endParaRPr kumimoji="0" lang="en-US" altLang="zh-CN" sz="2800">
              <a:ea typeface="SimSun" pitchFamily="2" charset="-122"/>
            </a:endParaRPr>
          </a:p>
          <a:p>
            <a:pPr lvl="1" eaLnBrk="1" hangingPunct="1"/>
            <a:r>
              <a:rPr kumimoji="0" lang="en-US" altLang="zh-CN" sz="2000">
                <a:ea typeface="SimSun" pitchFamily="2" charset="-122"/>
              </a:rPr>
              <a:t>buffer the packets (however queue is limited)</a:t>
            </a:r>
            <a:endParaRPr kumimoji="0" lang="en-US" altLang="zh-CN" sz="2000">
              <a:ea typeface="SimSun" pitchFamily="2" charset="-122"/>
            </a:endParaRPr>
          </a:p>
          <a:p>
            <a:pPr lvl="1" eaLnBrk="1" hangingPunct="1"/>
            <a:r>
              <a:rPr kumimoji="0" lang="en-US" altLang="zh-CN" sz="2000">
                <a:ea typeface="SimSun" pitchFamily="2" charset="-122"/>
              </a:rPr>
              <a:t>or drop them.</a:t>
            </a:r>
            <a:endParaRPr kumimoji="0" lang="en-US" altLang="zh-CN" sz="2000">
              <a:ea typeface="SimSun" pitchFamily="2" charset="-122"/>
            </a:endParaRPr>
          </a:p>
          <a:p>
            <a:pPr eaLnBrk="1" hangingPunct="1"/>
            <a:endParaRPr kumimoji="0" lang="en-US" altLang="zh-CN" sz="2800">
              <a:ea typeface="SimSun" pitchFamily="2" charset="-122"/>
            </a:endParaRPr>
          </a:p>
          <a:p>
            <a:pPr eaLnBrk="1" hangingPunct="1"/>
            <a:r>
              <a:rPr kumimoji="0" lang="en-US" altLang="zh-CN" sz="2800">
                <a:ea typeface="SimSun" pitchFamily="2" charset="-122"/>
              </a:rPr>
              <a:t>When queues grow, the network is said to be congested; this effect will manifest itself in increasing delay and, at worst, packet loss.</a:t>
            </a:r>
            <a:endParaRPr kumimoji="0" lang="en-US" altLang="zh-CN" sz="2800">
              <a:ea typeface="SimSun" pitchFamily="2" charset="-122"/>
            </a:endParaRPr>
          </a:p>
          <a:p>
            <a:pPr eaLnBrk="1" hangingPunct="1"/>
            <a:endParaRPr kumimoji="0" lang="en-US" altLang="zh-CN" sz="2800">
              <a:ea typeface="SimSun" pitchFamily="2" charset="-122"/>
            </a:endParaRPr>
          </a:p>
          <a:p>
            <a:pPr eaLnBrk="1" hangingPunct="1"/>
            <a:endParaRPr kumimoji="0" lang="en-US" altLang="zh-CN" sz="2800">
              <a:ea typeface="SimSun"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52506250-D05C-6848-B364-C253DF3E1798}" type="slidenum">
              <a:rPr lang="en-US" altLang="zh-CN" sz="1500" b="0">
                <a:solidFill>
                  <a:schemeClr val="tx1"/>
                </a:solidFill>
              </a:rPr>
            </a:fld>
            <a:endParaRPr lang="en-US" altLang="zh-CN" sz="1500" b="0">
              <a:solidFill>
                <a:schemeClr val="tx1"/>
              </a:solidFill>
            </a:endParaRPr>
          </a:p>
        </p:txBody>
      </p:sp>
      <p:sp>
        <p:nvSpPr>
          <p:cNvPr id="25602" name="Rectangle 2"/>
          <p:cNvSpPr>
            <a:spLocks noGrp="1" noChangeArrowheads="1"/>
          </p:cNvSpPr>
          <p:nvPr>
            <p:ph type="title"/>
          </p:nvPr>
        </p:nvSpPr>
        <p:spPr/>
        <p:txBody>
          <a:bodyPr/>
          <a:lstStyle/>
          <a:p>
            <a:pPr eaLnBrk="1" hangingPunct="1"/>
            <a:r>
              <a:rPr lang="en-US" altLang="zh-CN">
                <a:ea typeface="SimSun" pitchFamily="2" charset="-122"/>
              </a:rPr>
              <a:t>Overprovision or control?</a:t>
            </a:r>
            <a:endParaRPr lang="en-US" altLang="zh-CN">
              <a:ea typeface="SimSun" pitchFamily="2" charset="-122"/>
            </a:endParaRPr>
          </a:p>
        </p:txBody>
      </p:sp>
      <p:sp>
        <p:nvSpPr>
          <p:cNvPr id="25603" name="Rectangle 3"/>
          <p:cNvSpPr>
            <a:spLocks noGrp="1" noChangeArrowheads="1"/>
          </p:cNvSpPr>
          <p:nvPr>
            <p:ph type="body" idx="1"/>
          </p:nvPr>
        </p:nvSpPr>
        <p:spPr/>
        <p:txBody>
          <a:bodyPr/>
          <a:lstStyle/>
          <a:p>
            <a:pPr eaLnBrk="1" hangingPunct="1">
              <a:lnSpc>
                <a:spcPct val="90000"/>
              </a:lnSpc>
            </a:pPr>
            <a:r>
              <a:rPr kumimoji="0" lang="en-US" altLang="zh-CN">
                <a:ea typeface="SimSun" pitchFamily="2" charset="-122"/>
              </a:rPr>
              <a:t>Overprovision</a:t>
            </a:r>
            <a:endParaRPr kumimoji="0" lang="en-US" altLang="zh-CN">
              <a:ea typeface="SimSun" pitchFamily="2" charset="-122"/>
            </a:endParaRPr>
          </a:p>
          <a:p>
            <a:pPr lvl="1" eaLnBrk="1" hangingPunct="1">
              <a:lnSpc>
                <a:spcPct val="90000"/>
              </a:lnSpc>
            </a:pPr>
            <a:r>
              <a:rPr kumimoji="0" lang="en-US" altLang="zh-CN">
                <a:ea typeface="SimSun" pitchFamily="2" charset="-122"/>
              </a:rPr>
              <a:t>the common choice of ISPs is to serve the aforementioned 1000 flows with 1 Gbps or even more in order to avoid congestion within their network.</a:t>
            </a:r>
            <a:endParaRPr kumimoji="0" lang="en-US" altLang="zh-CN">
              <a:ea typeface="SimSun" pitchFamily="2" charset="-122"/>
            </a:endParaRPr>
          </a:p>
          <a:p>
            <a:pPr eaLnBrk="1" hangingPunct="1">
              <a:lnSpc>
                <a:spcPct val="90000"/>
              </a:lnSpc>
            </a:pPr>
            <a:r>
              <a:rPr kumimoji="0" lang="en-US" altLang="zh-CN">
                <a:ea typeface="SimSun" pitchFamily="2" charset="-122"/>
              </a:rPr>
              <a:t>Congestion control</a:t>
            </a:r>
            <a:endParaRPr kumimoji="0" lang="en-US" altLang="zh-CN">
              <a:ea typeface="SimSun" pitchFamily="2" charset="-122"/>
            </a:endParaRPr>
          </a:p>
          <a:p>
            <a:pPr lvl="1" eaLnBrk="1" hangingPunct="1">
              <a:lnSpc>
                <a:spcPct val="90000"/>
              </a:lnSpc>
            </a:pPr>
            <a:r>
              <a:rPr kumimoji="0" lang="en-US" altLang="zh-CN">
                <a:ea typeface="SimSun" pitchFamily="2" charset="-122"/>
              </a:rPr>
              <a:t>The goal of </a:t>
            </a:r>
            <a:r>
              <a:rPr kumimoji="0" lang="en-US" altLang="zh-CN" i="1">
                <a:ea typeface="SimSun" pitchFamily="2" charset="-122"/>
              </a:rPr>
              <a:t>congestion control </a:t>
            </a:r>
            <a:r>
              <a:rPr kumimoji="0" lang="en-US" altLang="zh-CN">
                <a:ea typeface="SimSun" pitchFamily="2" charset="-122"/>
              </a:rPr>
              <a:t>mechanisms is simply to use the network as efficiently as possible, </a:t>
            </a:r>
            <a:endParaRPr kumimoji="0" lang="en-US" altLang="zh-CN">
              <a:ea typeface="SimSun" pitchFamily="2" charset="-122"/>
            </a:endParaRPr>
          </a:p>
          <a:p>
            <a:pPr lvl="1" eaLnBrk="1" hangingPunct="1">
              <a:lnSpc>
                <a:spcPct val="90000"/>
              </a:lnSpc>
            </a:pPr>
            <a:r>
              <a:rPr kumimoji="0" lang="en-US" altLang="zh-CN">
                <a:ea typeface="SimSun" pitchFamily="2" charset="-122"/>
              </a:rPr>
              <a:t>attain the highest possible throughput while maintaining a low loss ratio and small delay.</a:t>
            </a:r>
            <a:endParaRPr kumimoji="0" lang="en-US" altLang="zh-CN">
              <a:ea typeface="SimSun" pitchFamily="2" charset="-122"/>
            </a:endParaRPr>
          </a:p>
          <a:p>
            <a:pPr lvl="1" eaLnBrk="1" hangingPunct="1">
              <a:lnSpc>
                <a:spcPct val="90000"/>
              </a:lnSpc>
            </a:pPr>
            <a:endParaRPr kumimoji="0" lang="en-US" altLang="zh-CN">
              <a:ea typeface="SimSun" pitchFamily="2" charset="-122"/>
            </a:endParaRPr>
          </a:p>
          <a:p>
            <a:pPr lvl="1"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461780A1-9498-6041-BB28-2EF330B37264}" type="slidenum">
              <a:rPr lang="en-US" altLang="zh-CN" sz="1500" b="0">
                <a:solidFill>
                  <a:schemeClr val="tx1"/>
                </a:solidFill>
              </a:rPr>
            </a:fld>
            <a:endParaRPr lang="en-US" altLang="zh-CN" sz="1500" b="0">
              <a:solidFill>
                <a:schemeClr val="tx1"/>
              </a:solidFill>
            </a:endParaRPr>
          </a:p>
        </p:txBody>
      </p:sp>
      <p:sp>
        <p:nvSpPr>
          <p:cNvPr id="26626" name="Rectangle 2"/>
          <p:cNvSpPr>
            <a:spLocks noGrp="1" noChangeArrowheads="1"/>
          </p:cNvSpPr>
          <p:nvPr>
            <p:ph type="title"/>
          </p:nvPr>
        </p:nvSpPr>
        <p:spPr/>
        <p:txBody>
          <a:bodyPr/>
          <a:lstStyle/>
          <a:p>
            <a:pPr eaLnBrk="1" hangingPunct="1"/>
            <a:r>
              <a:rPr lang="en-US" altLang="zh-CN">
                <a:ea typeface="SimSun" pitchFamily="2" charset="-122"/>
              </a:rPr>
              <a:t>Congestion Control</a:t>
            </a:r>
            <a:endParaRPr lang="en-US" altLang="zh-CN">
              <a:ea typeface="SimSun" pitchFamily="2" charset="-122"/>
            </a:endParaRPr>
          </a:p>
        </p:txBody>
      </p:sp>
      <p:sp>
        <p:nvSpPr>
          <p:cNvPr id="26627" name="Rectangle 3"/>
          <p:cNvSpPr>
            <a:spLocks noGrp="1" noChangeArrowheads="1"/>
          </p:cNvSpPr>
          <p:nvPr>
            <p:ph type="body" idx="1"/>
          </p:nvPr>
        </p:nvSpPr>
        <p:spPr/>
        <p:txBody>
          <a:bodyPr/>
          <a:lstStyle/>
          <a:p>
            <a:pPr eaLnBrk="1" hangingPunct="1"/>
            <a:r>
              <a:rPr kumimoji="0" lang="en-US" altLang="zh-CN">
                <a:ea typeface="SimSun" pitchFamily="2" charset="-122"/>
              </a:rPr>
              <a:t>From </a:t>
            </a:r>
            <a:r>
              <a:rPr kumimoji="0" lang="en-US" altLang="zh-CN">
                <a:solidFill>
                  <a:schemeClr val="hlink"/>
                </a:solidFill>
                <a:ea typeface="SimSun" pitchFamily="2" charset="-122"/>
              </a:rPr>
              <a:t>overprovision</a:t>
            </a:r>
            <a:r>
              <a:rPr kumimoji="0" lang="en-US" altLang="zh-CN">
                <a:ea typeface="SimSun" pitchFamily="2" charset="-122"/>
              </a:rPr>
              <a:t> to </a:t>
            </a:r>
            <a:r>
              <a:rPr kumimoji="0" lang="en-US" altLang="zh-CN">
                <a:solidFill>
                  <a:srgbClr val="FF0000"/>
                </a:solidFill>
                <a:ea typeface="SimSun" pitchFamily="2" charset="-122"/>
              </a:rPr>
              <a:t>control</a:t>
            </a:r>
            <a:endParaRPr kumimoji="0" lang="en-US" altLang="zh-CN" i="1">
              <a:solidFill>
                <a:srgbClr val="FF0000"/>
              </a:solidFill>
              <a:ea typeface="SimSun" pitchFamily="2" charset="-122"/>
            </a:endParaRPr>
          </a:p>
          <a:p>
            <a:pPr eaLnBrk="1" hangingPunct="1"/>
            <a:endParaRPr kumimoji="0" lang="en-US" altLang="zh-CN" i="1">
              <a:ea typeface="SimSun" pitchFamily="2" charset="-122"/>
            </a:endParaRPr>
          </a:p>
          <a:p>
            <a:pPr eaLnBrk="1" hangingPunct="1"/>
            <a:endParaRPr kumimoji="0" lang="en-US" altLang="zh-CN">
              <a:ea typeface="SimSun" pitchFamily="2" charset="-122"/>
            </a:endParaRPr>
          </a:p>
        </p:txBody>
      </p:sp>
      <p:sp>
        <p:nvSpPr>
          <p:cNvPr id="26628" name="Rectangle 5"/>
          <p:cNvSpPr>
            <a:spLocks noChangeArrowheads="1"/>
          </p:cNvSpPr>
          <p:nvPr/>
        </p:nvSpPr>
        <p:spPr bwMode="black">
          <a:xfrm>
            <a:off x="3581400" y="2971800"/>
            <a:ext cx="4626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800" b="0" i="1">
                <a:solidFill>
                  <a:schemeClr val="hlink"/>
                </a:solidFill>
              </a:rPr>
              <a:t>‘how to eliminate congestion’</a:t>
            </a:r>
            <a:r>
              <a:rPr lang="en-US" altLang="zh-CN" sz="2400">
                <a:solidFill>
                  <a:schemeClr val="hlink"/>
                </a:solidFill>
              </a:rPr>
              <a:t> </a:t>
            </a:r>
            <a:endParaRPr lang="en-US" altLang="zh-CN" sz="2400">
              <a:solidFill>
                <a:schemeClr val="hlink"/>
              </a:solidFill>
            </a:endParaRPr>
          </a:p>
        </p:txBody>
      </p:sp>
      <p:sp>
        <p:nvSpPr>
          <p:cNvPr id="26629" name="Rectangle 7"/>
          <p:cNvSpPr>
            <a:spLocks noChangeArrowheads="1"/>
          </p:cNvSpPr>
          <p:nvPr/>
        </p:nvSpPr>
        <p:spPr bwMode="black">
          <a:xfrm>
            <a:off x="3581400" y="4572000"/>
            <a:ext cx="4646613"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spcBef>
                <a:spcPct val="0"/>
              </a:spcBef>
              <a:buClr>
                <a:schemeClr val="accent2"/>
              </a:buClr>
              <a:buFont typeface="Wingdings" panose="05000000000000000000" pitchFamily="2" charset="2"/>
              <a:buNone/>
            </a:pPr>
            <a:r>
              <a:rPr lang="en-US" altLang="zh-CN" sz="2800" b="0" i="1">
                <a:solidFill>
                  <a:schemeClr val="bg1"/>
                </a:solidFill>
              </a:rPr>
              <a:t>‘</a:t>
            </a:r>
            <a:r>
              <a:rPr lang="en-US" altLang="zh-CN" sz="2800" b="0" i="1"/>
              <a:t>how to efficiently use all the available capacity</a:t>
            </a:r>
            <a:r>
              <a:rPr lang="en-US" altLang="zh-CN" sz="2800" b="0" i="1">
                <a:solidFill>
                  <a:schemeClr val="bg1"/>
                </a:solidFill>
              </a:rPr>
              <a:t>’.</a:t>
            </a:r>
            <a:endParaRPr lang="en-US" altLang="zh-CN" sz="2800" b="0" i="1">
              <a:solidFill>
                <a:schemeClr val="bg1"/>
              </a:solidFill>
            </a:endParaRPr>
          </a:p>
        </p:txBody>
      </p:sp>
      <p:sp>
        <p:nvSpPr>
          <p:cNvPr id="26630" name="AutoShape 9"/>
          <p:cNvSpPr>
            <a:spLocks noChangeArrowheads="1"/>
          </p:cNvSpPr>
          <p:nvPr/>
        </p:nvSpPr>
        <p:spPr bwMode="black">
          <a:xfrm>
            <a:off x="5410200" y="3805238"/>
            <a:ext cx="381000" cy="314324"/>
          </a:xfrm>
          <a:prstGeom prst="downArrow">
            <a:avLst>
              <a:gd name="adj1" fmla="val 50000"/>
              <a:gd name="adj2" fmla="val 60000"/>
            </a:avLst>
          </a:prstGeom>
          <a:solidFill>
            <a:schemeClr val="bg2"/>
          </a:solidFill>
          <a:ln w="9525">
            <a:solidFill>
              <a:schemeClr val="bg2"/>
            </a:solidFill>
            <a:miter lim="800000"/>
          </a:ln>
        </p:spPr>
        <p:txBody>
          <a:bodyPr lIns="0" tIns="0" rIns="0" bIns="0" anchor="ctr">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85F6D56B-E9FE-D842-A062-B2838C3C013B}" type="slidenum">
              <a:rPr lang="en-US" altLang="zh-CN" sz="1500" b="0">
                <a:solidFill>
                  <a:schemeClr val="tx1"/>
                </a:solidFill>
              </a:rPr>
            </a:fld>
            <a:endParaRPr lang="en-US" altLang="zh-CN" sz="1500" b="0">
              <a:solidFill>
                <a:schemeClr val="tx1"/>
              </a:solidFill>
            </a:endParaRPr>
          </a:p>
        </p:txBody>
      </p:sp>
      <p:sp>
        <p:nvSpPr>
          <p:cNvPr id="27650" name="Rectangle 2"/>
          <p:cNvSpPr>
            <a:spLocks noGrp="1" noChangeArrowheads="1"/>
          </p:cNvSpPr>
          <p:nvPr>
            <p:ph type="title"/>
          </p:nvPr>
        </p:nvSpPr>
        <p:spPr/>
        <p:txBody>
          <a:bodyPr/>
          <a:lstStyle/>
          <a:p>
            <a:pPr eaLnBrk="1" hangingPunct="1"/>
            <a:r>
              <a:rPr lang="en-US" altLang="zh-CN" b="0">
                <a:ea typeface="SimSun" pitchFamily="2" charset="-122"/>
              </a:rPr>
              <a:t>Congestion Collapse</a:t>
            </a:r>
            <a:endParaRPr lang="en-US" altLang="zh-CN" b="0">
              <a:ea typeface="SimSun" pitchFamily="2" charset="-122"/>
            </a:endParaRPr>
          </a:p>
        </p:txBody>
      </p:sp>
      <p:sp>
        <p:nvSpPr>
          <p:cNvPr id="27651" name="Rectangle 3"/>
          <p:cNvSpPr>
            <a:spLocks noGrp="1" noChangeArrowheads="1"/>
          </p:cNvSpPr>
          <p:nvPr>
            <p:ph type="body" idx="1"/>
          </p:nvPr>
        </p:nvSpPr>
        <p:spPr/>
        <p:txBody>
          <a:bodyPr/>
          <a:lstStyle/>
          <a:p>
            <a:pPr eaLnBrk="1" hangingPunct="1"/>
            <a:r>
              <a:rPr kumimoji="0" lang="en-US" altLang="zh-CN" sz="2800">
                <a:ea typeface="SimSun" pitchFamily="2" charset="-122"/>
              </a:rPr>
              <a:t>The Internet first experienced a problem called </a:t>
            </a:r>
            <a:r>
              <a:rPr kumimoji="0" lang="en-US" altLang="zh-CN" sz="2800" i="1">
                <a:ea typeface="SimSun" pitchFamily="2" charset="-122"/>
              </a:rPr>
              <a:t>congestion collapse </a:t>
            </a:r>
            <a:r>
              <a:rPr kumimoji="0" lang="en-US" altLang="zh-CN" sz="2800">
                <a:ea typeface="SimSun" pitchFamily="2" charset="-122"/>
              </a:rPr>
              <a:t>in the 1980s.</a:t>
            </a:r>
            <a:endParaRPr kumimoji="0" lang="en-US" altLang="zh-CN" sz="2800">
              <a:ea typeface="SimSun" pitchFamily="2" charset="-122"/>
            </a:endParaRPr>
          </a:p>
          <a:p>
            <a:pPr eaLnBrk="1" hangingPunct="1"/>
            <a:endParaRPr kumimoji="0" lang="en-US" altLang="zh-CN" sz="2800">
              <a:ea typeface="SimSun" pitchFamily="2" charset="-122"/>
            </a:endParaRPr>
          </a:p>
          <a:p>
            <a:pPr eaLnBrk="1" hangingPunct="1"/>
            <a:r>
              <a:rPr kumimoji="0" lang="en-US" altLang="zh-CN" sz="2800">
                <a:ea typeface="SimSun" pitchFamily="2" charset="-122"/>
              </a:rPr>
              <a:t>Referred to as when a condition occurs where </a:t>
            </a:r>
            <a:r>
              <a:rPr kumimoji="0" lang="en-US" altLang="zh-CN" sz="2800" i="1">
                <a:ea typeface="SimSun" pitchFamily="2" charset="-122"/>
              </a:rPr>
              <a:t>increasing </a:t>
            </a:r>
            <a:r>
              <a:rPr kumimoji="0" lang="en-US" altLang="zh-CN" sz="2800">
                <a:ea typeface="SimSun" pitchFamily="2" charset="-122"/>
              </a:rPr>
              <a:t>sender rates </a:t>
            </a:r>
            <a:r>
              <a:rPr kumimoji="0" lang="en-US" altLang="zh-CN" sz="2800" i="1">
                <a:ea typeface="SimSun" pitchFamily="2" charset="-122"/>
              </a:rPr>
              <a:t>reduces </a:t>
            </a:r>
            <a:r>
              <a:rPr kumimoji="0" lang="en-US" altLang="zh-CN" sz="2800">
                <a:ea typeface="SimSun" pitchFamily="2" charset="-122"/>
              </a:rPr>
              <a:t>the total throughput of a network.</a:t>
            </a:r>
            <a:endParaRPr kumimoji="0" lang="en-US" altLang="zh-CN" sz="2800">
              <a:ea typeface="SimSun" pitchFamily="2" charset="-122"/>
            </a:endParaRPr>
          </a:p>
          <a:p>
            <a:pPr eaLnBrk="1" hangingPunct="1"/>
            <a:endParaRPr kumimoji="0" lang="en-US" altLang="zh-CN" sz="2800">
              <a:ea typeface="SimSun" pitchFamily="2" charset="-122"/>
            </a:endParaRPr>
          </a:p>
          <a:p>
            <a:pPr eaLnBrk="1" hangingPunct="1"/>
            <a:r>
              <a:rPr kumimoji="0" lang="en-US" altLang="zh-CN" sz="2800">
                <a:ea typeface="SimSun" pitchFamily="2" charset="-122"/>
              </a:rPr>
              <a:t>it is described as a stable condition of degraded performance that stems from unnecessary packet retransmissions.</a:t>
            </a:r>
            <a:endParaRPr kumimoji="0" lang="en-US" altLang="zh-CN" sz="2800">
              <a:ea typeface="SimSun" pitchFamily="2" charset="-122"/>
            </a:endParaRPr>
          </a:p>
          <a:p>
            <a:pPr eaLnBrk="1" hangingPunct="1"/>
            <a:endParaRPr kumimoji="0" lang="en-US" altLang="zh-CN" sz="2800">
              <a:ea typeface="SimSun" pitchFamily="2" charset="-122"/>
            </a:endParaRPr>
          </a:p>
          <a:p>
            <a:pPr eaLnBrk="1" hangingPunct="1"/>
            <a:endParaRPr kumimoji="0" lang="en-US" altLang="zh-CN" sz="2800">
              <a:ea typeface="SimSun" pitchFamily="2"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91E6A861-74CF-0444-9D1E-6D34D5C11AE2}" type="slidenum">
              <a:rPr lang="en-US" altLang="zh-CN" sz="1500" b="0">
                <a:solidFill>
                  <a:schemeClr val="tx1"/>
                </a:solidFill>
              </a:rPr>
            </a:fld>
            <a:endParaRPr lang="en-US" altLang="zh-CN" sz="1500" b="0">
              <a:solidFill>
                <a:schemeClr val="tx1"/>
              </a:solidFill>
            </a:endParaRPr>
          </a:p>
        </p:txBody>
      </p:sp>
      <p:sp>
        <p:nvSpPr>
          <p:cNvPr id="28674" name="Rectangle 2"/>
          <p:cNvSpPr>
            <a:spLocks noGrp="1" noChangeArrowheads="1"/>
          </p:cNvSpPr>
          <p:nvPr>
            <p:ph type="title"/>
          </p:nvPr>
        </p:nvSpPr>
        <p:spPr/>
        <p:txBody>
          <a:bodyPr/>
          <a:lstStyle/>
          <a:p>
            <a:pPr eaLnBrk="1" hangingPunct="1"/>
            <a:r>
              <a:rPr lang="en-US" altLang="zh-CN">
                <a:ea typeface="SimSun" pitchFamily="2" charset="-122"/>
              </a:rPr>
              <a:t>Example 1</a:t>
            </a:r>
            <a:endParaRPr lang="en-US" altLang="zh-CN">
              <a:ea typeface="SimSun" pitchFamily="2" charset="-122"/>
            </a:endParaRPr>
          </a:p>
        </p:txBody>
      </p:sp>
      <p:grpSp>
        <p:nvGrpSpPr>
          <p:cNvPr id="2" name="Group 27"/>
          <p:cNvGrpSpPr/>
          <p:nvPr/>
        </p:nvGrpSpPr>
        <p:grpSpPr bwMode="auto">
          <a:xfrm>
            <a:off x="1911350" y="1295400"/>
            <a:ext cx="7391400" cy="3870325"/>
            <a:chOff x="384" y="1056"/>
            <a:chExt cx="4656" cy="2438"/>
          </a:xfrm>
        </p:grpSpPr>
        <p:graphicFrame>
          <p:nvGraphicFramePr>
            <p:cNvPr id="3" name="Object 3"/>
            <p:cNvGraphicFramePr>
              <a:graphicFrameLocks noChangeAspect="1"/>
            </p:cNvGraphicFramePr>
            <p:nvPr/>
          </p:nvGraphicFramePr>
          <p:xfrm>
            <a:off x="1632" y="2016"/>
            <a:ext cx="432" cy="432"/>
          </p:xfrm>
          <a:graphic>
            <a:graphicData uri="http://schemas.openxmlformats.org/presentationml/2006/ole">
              <mc:AlternateContent xmlns:mc="http://schemas.openxmlformats.org/markup-compatibility/2006">
                <mc:Choice xmlns:v="urn:schemas-microsoft-com:vml" Requires="v">
                  <p:oleObj spid="_x0000_s1187" name="Visio" r:id="rId1" imgW="1117600" imgH="1117600" progId="Visio.Drawing.11">
                    <p:embed/>
                  </p:oleObj>
                </mc:Choice>
                <mc:Fallback>
                  <p:oleObj name="Visio" r:id="rId1" imgW="1117600" imgH="111760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2016"/>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p:cNvGraphicFramePr>
              <a:graphicFrameLocks noChangeAspect="1"/>
            </p:cNvGraphicFramePr>
            <p:nvPr/>
          </p:nvGraphicFramePr>
          <p:xfrm>
            <a:off x="3360" y="2016"/>
            <a:ext cx="432" cy="432"/>
          </p:xfrm>
          <a:graphic>
            <a:graphicData uri="http://schemas.openxmlformats.org/presentationml/2006/ole">
              <mc:AlternateContent xmlns:mc="http://schemas.openxmlformats.org/markup-compatibility/2006">
                <mc:Choice xmlns:v="urn:schemas-microsoft-com:vml" Requires="v">
                  <p:oleObj spid="_x0000_s1188" name="Visio" r:id="rId3" imgW="1117600" imgH="1117600" progId="Visio.Drawing.11">
                    <p:embed/>
                  </p:oleObj>
                </mc:Choice>
                <mc:Fallback>
                  <p:oleObj name="Visio" r:id="rId3" imgW="1117600" imgH="111760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 y="2016"/>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384" y="1248"/>
            <a:ext cx="528" cy="487"/>
          </p:xfrm>
          <a:graphic>
            <a:graphicData uri="http://schemas.openxmlformats.org/presentationml/2006/ole">
              <mc:AlternateContent xmlns:mc="http://schemas.openxmlformats.org/markup-compatibility/2006">
                <mc:Choice xmlns:v="urn:schemas-microsoft-com:vml" Requires="v">
                  <p:oleObj spid="_x0000_s1189" name="Visio" r:id="rId4" imgW="1219200" imgH="1117600" progId="Visio.Drawing.11">
                    <p:embed/>
                  </p:oleObj>
                </mc:Choice>
                <mc:Fallback>
                  <p:oleObj name="Visio" r:id="rId4" imgW="1219200" imgH="11176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384" y="124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384" y="2688"/>
            <a:ext cx="528" cy="487"/>
          </p:xfrm>
          <a:graphic>
            <a:graphicData uri="http://schemas.openxmlformats.org/presentationml/2006/ole">
              <mc:AlternateContent xmlns:mc="http://schemas.openxmlformats.org/markup-compatibility/2006">
                <mc:Choice xmlns:v="urn:schemas-microsoft-com:vml" Requires="v">
                  <p:oleObj spid="_x0000_s1190" name="Visio" r:id="rId6" imgW="1219200" imgH="1117600" progId="Visio.Drawing.11">
                    <p:embed/>
                  </p:oleObj>
                </mc:Choice>
                <mc:Fallback>
                  <p:oleObj name="Visio" r:id="rId6" imgW="1219200" imgH="111760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384" y="268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 name="Object 8"/>
            <p:cNvGraphicFramePr>
              <a:graphicFrameLocks noChangeAspect="1"/>
            </p:cNvGraphicFramePr>
            <p:nvPr/>
          </p:nvGraphicFramePr>
          <p:xfrm>
            <a:off x="4224" y="1056"/>
            <a:ext cx="528" cy="487"/>
          </p:xfrm>
          <a:graphic>
            <a:graphicData uri="http://schemas.openxmlformats.org/presentationml/2006/ole">
              <mc:AlternateContent xmlns:mc="http://schemas.openxmlformats.org/markup-compatibility/2006">
                <mc:Choice xmlns:v="urn:schemas-microsoft-com:vml" Requires="v">
                  <p:oleObj spid="_x0000_s1191" name="Visio" r:id="rId7" imgW="1219200" imgH="1117600" progId="Visio.Drawing.11">
                    <p:embed/>
                  </p:oleObj>
                </mc:Choice>
                <mc:Fallback>
                  <p:oleObj name="Visio" r:id="rId7" imgW="1219200" imgH="11176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4224" y="1056"/>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 name="Object 9"/>
            <p:cNvGraphicFramePr>
              <a:graphicFrameLocks noChangeAspect="1"/>
            </p:cNvGraphicFramePr>
            <p:nvPr/>
          </p:nvGraphicFramePr>
          <p:xfrm>
            <a:off x="4320" y="2880"/>
            <a:ext cx="528" cy="487"/>
          </p:xfrm>
          <a:graphic>
            <a:graphicData uri="http://schemas.openxmlformats.org/presentationml/2006/ole">
              <mc:AlternateContent xmlns:mc="http://schemas.openxmlformats.org/markup-compatibility/2006">
                <mc:Choice xmlns:v="urn:schemas-microsoft-com:vml" Requires="v">
                  <p:oleObj spid="_x0000_s1192" name="Visio" r:id="rId8" imgW="1219200" imgH="1117600" progId="Visio.Drawing.11">
                    <p:embed/>
                  </p:oleObj>
                </mc:Choice>
                <mc:Fallback>
                  <p:oleObj name="Visio" r:id="rId8" imgW="1219200" imgH="11176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4320" y="2880"/>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5" name="Line 10"/>
            <p:cNvSpPr>
              <a:spLocks noChangeShapeType="1"/>
            </p:cNvSpPr>
            <p:nvPr/>
          </p:nvSpPr>
          <p:spPr bwMode="black">
            <a:xfrm>
              <a:off x="768" y="1536"/>
              <a:ext cx="912"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6" name="Line 11"/>
            <p:cNvSpPr>
              <a:spLocks noChangeShapeType="1"/>
            </p:cNvSpPr>
            <p:nvPr/>
          </p:nvSpPr>
          <p:spPr bwMode="black">
            <a:xfrm flipV="1">
              <a:off x="816" y="2304"/>
              <a:ext cx="864"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7" name="Line 12"/>
            <p:cNvSpPr>
              <a:spLocks noChangeShapeType="1"/>
            </p:cNvSpPr>
            <p:nvPr/>
          </p:nvSpPr>
          <p:spPr bwMode="black">
            <a:xfrm>
              <a:off x="1968" y="2208"/>
              <a:ext cx="1440" cy="0"/>
            </a:xfrm>
            <a:prstGeom prst="line">
              <a:avLst/>
            </a:prstGeom>
            <a:noFill/>
            <a:ln w="31750">
              <a:solidFill>
                <a:srgbClr val="00008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8" name="Line 13"/>
            <p:cNvSpPr>
              <a:spLocks noChangeShapeType="1"/>
            </p:cNvSpPr>
            <p:nvPr/>
          </p:nvSpPr>
          <p:spPr bwMode="black">
            <a:xfrm flipV="1">
              <a:off x="3696" y="1392"/>
              <a:ext cx="720" cy="72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9" name="Line 14"/>
            <p:cNvSpPr>
              <a:spLocks noChangeShapeType="1"/>
            </p:cNvSpPr>
            <p:nvPr/>
          </p:nvSpPr>
          <p:spPr bwMode="black">
            <a:xfrm>
              <a:off x="3744" y="2352"/>
              <a:ext cx="816" cy="624"/>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 name="Text Box 15"/>
            <p:cNvSpPr txBox="1">
              <a:spLocks noChangeArrowheads="1"/>
            </p:cNvSpPr>
            <p:nvPr/>
          </p:nvSpPr>
          <p:spPr bwMode="black">
            <a:xfrm>
              <a:off x="528" y="3120"/>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1</a:t>
              </a:r>
              <a:endParaRPr lang="en-US" altLang="zh-CN" sz="2400">
                <a:solidFill>
                  <a:schemeClr val="tx1"/>
                </a:solidFill>
              </a:endParaRPr>
            </a:p>
          </p:txBody>
        </p:sp>
        <p:sp>
          <p:nvSpPr>
            <p:cNvPr id="21" name="Text Box 16"/>
            <p:cNvSpPr txBox="1">
              <a:spLocks noChangeArrowheads="1"/>
            </p:cNvSpPr>
            <p:nvPr/>
          </p:nvSpPr>
          <p:spPr bwMode="black">
            <a:xfrm>
              <a:off x="1776" y="249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2</a:t>
              </a:r>
              <a:endParaRPr lang="en-US" altLang="zh-CN" sz="2400">
                <a:solidFill>
                  <a:schemeClr val="tx1"/>
                </a:solidFill>
              </a:endParaRPr>
            </a:p>
          </p:txBody>
        </p:sp>
        <p:sp>
          <p:nvSpPr>
            <p:cNvPr id="22" name="Text Box 17"/>
            <p:cNvSpPr txBox="1">
              <a:spLocks noChangeArrowheads="1"/>
            </p:cNvSpPr>
            <p:nvPr/>
          </p:nvSpPr>
          <p:spPr bwMode="black">
            <a:xfrm>
              <a:off x="3408" y="244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3</a:t>
              </a:r>
              <a:endParaRPr lang="en-US" altLang="zh-CN" sz="2400">
                <a:solidFill>
                  <a:schemeClr val="tx1"/>
                </a:solidFill>
              </a:endParaRPr>
            </a:p>
          </p:txBody>
        </p:sp>
        <p:sp>
          <p:nvSpPr>
            <p:cNvPr id="23" name="Text Box 18"/>
            <p:cNvSpPr txBox="1">
              <a:spLocks noChangeArrowheads="1"/>
            </p:cNvSpPr>
            <p:nvPr/>
          </p:nvSpPr>
          <p:spPr bwMode="black">
            <a:xfrm>
              <a:off x="4560" y="1440"/>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4</a:t>
              </a:r>
              <a:endParaRPr lang="en-US" altLang="zh-CN" sz="2400">
                <a:solidFill>
                  <a:schemeClr val="tx1"/>
                </a:solidFill>
              </a:endParaRPr>
            </a:p>
          </p:txBody>
        </p:sp>
        <p:sp>
          <p:nvSpPr>
            <p:cNvPr id="24" name="Text Box 19"/>
            <p:cNvSpPr txBox="1">
              <a:spLocks noChangeArrowheads="1"/>
            </p:cNvSpPr>
            <p:nvPr/>
          </p:nvSpPr>
          <p:spPr bwMode="black">
            <a:xfrm>
              <a:off x="4656" y="3264"/>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5</a:t>
              </a:r>
              <a:endParaRPr lang="en-US" altLang="zh-CN" sz="2400">
                <a:solidFill>
                  <a:schemeClr val="tx1"/>
                </a:solidFill>
              </a:endParaRPr>
            </a:p>
          </p:txBody>
        </p:sp>
        <p:sp>
          <p:nvSpPr>
            <p:cNvPr id="25" name="Text Box 20"/>
            <p:cNvSpPr txBox="1">
              <a:spLocks noChangeArrowheads="1"/>
            </p:cNvSpPr>
            <p:nvPr/>
          </p:nvSpPr>
          <p:spPr bwMode="black">
            <a:xfrm>
              <a:off x="432" y="172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0</a:t>
              </a:r>
              <a:endParaRPr lang="en-US" altLang="zh-CN" sz="2400">
                <a:solidFill>
                  <a:schemeClr val="tx1"/>
                </a:solidFill>
              </a:endParaRPr>
            </a:p>
          </p:txBody>
        </p:sp>
        <p:sp>
          <p:nvSpPr>
            <p:cNvPr id="26" name="Text Box 21"/>
            <p:cNvSpPr txBox="1">
              <a:spLocks noChangeArrowheads="1"/>
            </p:cNvSpPr>
            <p:nvPr/>
          </p:nvSpPr>
          <p:spPr bwMode="black">
            <a:xfrm>
              <a:off x="1152" y="1584"/>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100kbps</a:t>
              </a:r>
              <a:endParaRPr lang="en-US" altLang="zh-CN" sz="2400" b="0">
                <a:solidFill>
                  <a:schemeClr val="tx1"/>
                </a:solidFill>
              </a:endParaRPr>
            </a:p>
          </p:txBody>
        </p:sp>
        <p:sp>
          <p:nvSpPr>
            <p:cNvPr id="27" name="Text Box 22"/>
            <p:cNvSpPr txBox="1">
              <a:spLocks noChangeArrowheads="1"/>
            </p:cNvSpPr>
            <p:nvPr/>
          </p:nvSpPr>
          <p:spPr bwMode="black">
            <a:xfrm>
              <a:off x="1008" y="2640"/>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100kbps</a:t>
              </a:r>
              <a:endParaRPr lang="en-US" altLang="zh-CN" sz="2400" b="0">
                <a:solidFill>
                  <a:schemeClr val="tx1"/>
                </a:solidFill>
              </a:endParaRPr>
            </a:p>
          </p:txBody>
        </p:sp>
        <p:sp>
          <p:nvSpPr>
            <p:cNvPr id="28" name="Text Box 23"/>
            <p:cNvSpPr txBox="1">
              <a:spLocks noChangeArrowheads="1"/>
            </p:cNvSpPr>
            <p:nvPr/>
          </p:nvSpPr>
          <p:spPr bwMode="black">
            <a:xfrm>
              <a:off x="2208" y="2256"/>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300kbps</a:t>
              </a:r>
              <a:endParaRPr lang="en-US" altLang="zh-CN" sz="2400" b="0">
                <a:solidFill>
                  <a:schemeClr val="tx1"/>
                </a:solidFill>
              </a:endParaRPr>
            </a:p>
          </p:txBody>
        </p:sp>
        <p:sp>
          <p:nvSpPr>
            <p:cNvPr id="29" name="Text Box 24"/>
            <p:cNvSpPr txBox="1">
              <a:spLocks noChangeArrowheads="1"/>
            </p:cNvSpPr>
            <p:nvPr/>
          </p:nvSpPr>
          <p:spPr bwMode="black">
            <a:xfrm>
              <a:off x="4128" y="2400"/>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1Mbps</a:t>
              </a:r>
              <a:endParaRPr lang="en-US" altLang="zh-CN" sz="2400" b="0">
                <a:solidFill>
                  <a:schemeClr val="tx1"/>
                </a:solidFill>
              </a:endParaRPr>
            </a:p>
          </p:txBody>
        </p:sp>
        <p:sp>
          <p:nvSpPr>
            <p:cNvPr id="30" name="Text Box 25"/>
            <p:cNvSpPr txBox="1">
              <a:spLocks noChangeArrowheads="1"/>
            </p:cNvSpPr>
            <p:nvPr/>
          </p:nvSpPr>
          <p:spPr bwMode="black">
            <a:xfrm>
              <a:off x="4080" y="1690"/>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100kbps</a:t>
              </a:r>
              <a:endParaRPr lang="en-US" altLang="zh-CN" sz="2400" b="0">
                <a:solidFill>
                  <a:schemeClr val="tx1"/>
                </a:solidFill>
              </a:endParaRPr>
            </a:p>
          </p:txBody>
        </p:sp>
      </p:grpSp>
      <p:sp>
        <p:nvSpPr>
          <p:cNvPr id="31" name="Freeform 31"/>
          <p:cNvSpPr/>
          <p:nvPr/>
        </p:nvSpPr>
        <p:spPr bwMode="black">
          <a:xfrm>
            <a:off x="2749550" y="1676400"/>
            <a:ext cx="5334000" cy="1155700"/>
          </a:xfrm>
          <a:custGeom>
            <a:avLst/>
            <a:gdLst>
              <a:gd name="T0" fmla="*/ 0 w 3360"/>
              <a:gd name="T1" fmla="*/ 2147483647 h 728"/>
              <a:gd name="T2" fmla="*/ 2147483647 w 3360"/>
              <a:gd name="T3" fmla="*/ 2147483647 h 728"/>
              <a:gd name="T4" fmla="*/ 2147483647 w 3360"/>
              <a:gd name="T5" fmla="*/ 2147483647 h 728"/>
              <a:gd name="T6" fmla="*/ 2147483647 w 3360"/>
              <a:gd name="T7" fmla="*/ 0 h 728"/>
              <a:gd name="T8" fmla="*/ 0 60000 65536"/>
              <a:gd name="T9" fmla="*/ 0 60000 65536"/>
              <a:gd name="T10" fmla="*/ 0 60000 65536"/>
              <a:gd name="T11" fmla="*/ 0 60000 65536"/>
              <a:gd name="T12" fmla="*/ 0 w 3360"/>
              <a:gd name="T13" fmla="*/ 0 h 728"/>
              <a:gd name="T14" fmla="*/ 3360 w 3360"/>
              <a:gd name="T15" fmla="*/ 728 h 728"/>
            </a:gdLst>
            <a:ahLst/>
            <a:cxnLst>
              <a:cxn ang="T8">
                <a:pos x="T0" y="T1"/>
              </a:cxn>
              <a:cxn ang="T9">
                <a:pos x="T2" y="T3"/>
              </a:cxn>
              <a:cxn ang="T10">
                <a:pos x="T4" y="T5"/>
              </a:cxn>
              <a:cxn ang="T11">
                <a:pos x="T6" y="T7"/>
              </a:cxn>
            </a:cxnLst>
            <a:rect l="T12" t="T13" r="T14" b="T15"/>
            <a:pathLst>
              <a:path w="3360" h="728">
                <a:moveTo>
                  <a:pt x="0" y="96"/>
                </a:moveTo>
                <a:cubicBezTo>
                  <a:pt x="212" y="316"/>
                  <a:pt x="424" y="536"/>
                  <a:pt x="864" y="624"/>
                </a:cubicBezTo>
                <a:cubicBezTo>
                  <a:pt x="1304" y="712"/>
                  <a:pt x="2224" y="728"/>
                  <a:pt x="2640" y="624"/>
                </a:cubicBezTo>
                <a:cubicBezTo>
                  <a:pt x="3056" y="520"/>
                  <a:pt x="3208" y="260"/>
                  <a:pt x="3360" y="0"/>
                </a:cubicBezTo>
              </a:path>
            </a:pathLst>
          </a:custGeom>
          <a:noFill/>
          <a:ln w="25400" cap="flat" cmpd="sng">
            <a:solidFill>
              <a:srgbClr val="33CC33"/>
            </a:solidFill>
            <a:prstDash val="dash"/>
            <a:round/>
            <a:tailEnd type="arrow" w="lg" len="lg"/>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solidFill>
                <a:schemeClr val="tx1"/>
              </a:solidFill>
            </a:endParaRPr>
          </a:p>
        </p:txBody>
      </p:sp>
      <p:sp>
        <p:nvSpPr>
          <p:cNvPr id="32" name="Freeform 32"/>
          <p:cNvSpPr/>
          <p:nvPr/>
        </p:nvSpPr>
        <p:spPr bwMode="black">
          <a:xfrm rot="10800000">
            <a:off x="2901950" y="3416300"/>
            <a:ext cx="5334000" cy="1155700"/>
          </a:xfrm>
          <a:custGeom>
            <a:avLst/>
            <a:gdLst>
              <a:gd name="T0" fmla="*/ 0 w 3360"/>
              <a:gd name="T1" fmla="*/ 2147483647 h 728"/>
              <a:gd name="T2" fmla="*/ 2147483647 w 3360"/>
              <a:gd name="T3" fmla="*/ 2147483647 h 728"/>
              <a:gd name="T4" fmla="*/ 2147483647 w 3360"/>
              <a:gd name="T5" fmla="*/ 2147483647 h 728"/>
              <a:gd name="T6" fmla="*/ 2147483647 w 3360"/>
              <a:gd name="T7" fmla="*/ 0 h 728"/>
              <a:gd name="T8" fmla="*/ 0 60000 65536"/>
              <a:gd name="T9" fmla="*/ 0 60000 65536"/>
              <a:gd name="T10" fmla="*/ 0 60000 65536"/>
              <a:gd name="T11" fmla="*/ 0 60000 65536"/>
              <a:gd name="T12" fmla="*/ 0 w 3360"/>
              <a:gd name="T13" fmla="*/ 0 h 728"/>
              <a:gd name="T14" fmla="*/ 3360 w 3360"/>
              <a:gd name="T15" fmla="*/ 728 h 728"/>
            </a:gdLst>
            <a:ahLst/>
            <a:cxnLst>
              <a:cxn ang="T8">
                <a:pos x="T0" y="T1"/>
              </a:cxn>
              <a:cxn ang="T9">
                <a:pos x="T2" y="T3"/>
              </a:cxn>
              <a:cxn ang="T10">
                <a:pos x="T4" y="T5"/>
              </a:cxn>
              <a:cxn ang="T11">
                <a:pos x="T6" y="T7"/>
              </a:cxn>
            </a:cxnLst>
            <a:rect l="T12" t="T13" r="T14" b="T15"/>
            <a:pathLst>
              <a:path w="3360" h="728">
                <a:moveTo>
                  <a:pt x="0" y="96"/>
                </a:moveTo>
                <a:cubicBezTo>
                  <a:pt x="212" y="316"/>
                  <a:pt x="424" y="536"/>
                  <a:pt x="864" y="624"/>
                </a:cubicBezTo>
                <a:cubicBezTo>
                  <a:pt x="1304" y="712"/>
                  <a:pt x="2224" y="728"/>
                  <a:pt x="2640" y="624"/>
                </a:cubicBezTo>
                <a:cubicBezTo>
                  <a:pt x="3056" y="520"/>
                  <a:pt x="3208" y="260"/>
                  <a:pt x="3360" y="0"/>
                </a:cubicBezTo>
              </a:path>
            </a:pathLst>
          </a:custGeom>
          <a:noFill/>
          <a:ln w="25400" cap="flat" cmpd="sng">
            <a:solidFill>
              <a:srgbClr val="FF0000"/>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solidFill>
                <a:schemeClr val="tx1"/>
              </a:solidFill>
            </a:endParaRPr>
          </a:p>
        </p:txBody>
      </p:sp>
      <p:sp>
        <p:nvSpPr>
          <p:cNvPr id="33" name="Text Box 26"/>
          <p:cNvSpPr txBox="1">
            <a:spLocks noChangeArrowheads="1"/>
          </p:cNvSpPr>
          <p:nvPr/>
        </p:nvSpPr>
        <p:spPr bwMode="black">
          <a:xfrm>
            <a:off x="386715" y="5397500"/>
            <a:ext cx="495300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542925">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lnSpc>
                <a:spcPct val="80000"/>
              </a:lnSpc>
              <a:spcBef>
                <a:spcPct val="25000"/>
              </a:spcBef>
            </a:pPr>
            <a:r>
              <a:rPr lang="en-US" altLang="zh-CN" sz="2400" b="0">
                <a:solidFill>
                  <a:schemeClr val="tx1"/>
                </a:solidFill>
              </a:rPr>
              <a:t>Link capacity </a:t>
            </a:r>
            <a:endParaRPr lang="en-US" altLang="zh-CN" sz="2400" b="0">
              <a:solidFill>
                <a:schemeClr val="tx1"/>
              </a:solidFill>
            </a:endParaRPr>
          </a:p>
          <a:p>
            <a:pPr algn="l">
              <a:lnSpc>
                <a:spcPct val="80000"/>
              </a:lnSpc>
              <a:spcBef>
                <a:spcPct val="25000"/>
              </a:spcBef>
            </a:pPr>
            <a:r>
              <a:rPr lang="en-US" altLang="zh-CN" sz="2400" b="0">
                <a:solidFill>
                  <a:schemeClr val="tx1"/>
                </a:solidFill>
              </a:rPr>
              <a:t>0-2,1-2,3-4:100kbps</a:t>
            </a:r>
            <a:endParaRPr lang="en-US" altLang="zh-CN" sz="2400" b="0">
              <a:solidFill>
                <a:schemeClr val="tx1"/>
              </a:solidFill>
            </a:endParaRPr>
          </a:p>
          <a:p>
            <a:pPr algn="l">
              <a:lnSpc>
                <a:spcPct val="80000"/>
              </a:lnSpc>
              <a:spcBef>
                <a:spcPct val="25000"/>
              </a:spcBef>
            </a:pPr>
            <a:r>
              <a:rPr lang="en-US" altLang="zh-CN" sz="2400" b="0">
                <a:solidFill>
                  <a:schemeClr val="tx1"/>
                </a:solidFill>
              </a:rPr>
              <a:t>2-3:300kbps</a:t>
            </a:r>
            <a:endParaRPr lang="en-US" altLang="zh-CN" sz="2400" b="0">
              <a:solidFill>
                <a:schemeClr val="tx1"/>
              </a:solidFill>
            </a:endParaRPr>
          </a:p>
          <a:p>
            <a:pPr algn="l">
              <a:lnSpc>
                <a:spcPct val="80000"/>
              </a:lnSpc>
              <a:spcBef>
                <a:spcPct val="25000"/>
              </a:spcBef>
            </a:pPr>
            <a:r>
              <a:rPr lang="en-US" altLang="zh-CN" sz="2400" b="0">
                <a:solidFill>
                  <a:schemeClr val="tx1"/>
                </a:solidFill>
              </a:rPr>
              <a:t>3-5:1Mbps</a:t>
            </a:r>
            <a:endParaRPr lang="en-US" altLang="zh-CN" sz="2400" b="0">
              <a:solidFill>
                <a:schemeClr val="tx1"/>
              </a:solidFill>
            </a:endParaRPr>
          </a:p>
        </p:txBody>
      </p:sp>
      <p:sp>
        <p:nvSpPr>
          <p:cNvPr id="34" name="Rectangle 33"/>
          <p:cNvSpPr>
            <a:spLocks noChangeArrowheads="1"/>
          </p:cNvSpPr>
          <p:nvPr/>
        </p:nvSpPr>
        <p:spPr bwMode="black">
          <a:xfrm>
            <a:off x="4196715" y="5397500"/>
            <a:ext cx="4572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000">
                <a:solidFill>
                  <a:schemeClr val="tx1"/>
                </a:solidFill>
              </a:rPr>
              <a:t>Two UDP connections: 0</a:t>
            </a:r>
            <a:r>
              <a:rPr lang="en-US" altLang="zh-CN" sz="2000">
                <a:solidFill>
                  <a:schemeClr val="tx1"/>
                </a:solidFill>
                <a:sym typeface="Wingdings" panose="05000000000000000000" pitchFamily="2" charset="2"/>
              </a:rPr>
              <a:t></a:t>
            </a:r>
            <a:r>
              <a:rPr lang="en-US" altLang="zh-CN" sz="2000">
                <a:solidFill>
                  <a:schemeClr val="tx1"/>
                </a:solidFill>
              </a:rPr>
              <a:t>4, 1</a:t>
            </a:r>
            <a:r>
              <a:rPr lang="en-US" altLang="zh-CN" sz="2000">
                <a:solidFill>
                  <a:schemeClr val="tx1"/>
                </a:solidFill>
                <a:sym typeface="Wingdings" panose="05000000000000000000" pitchFamily="2" charset="2"/>
              </a:rPr>
              <a:t>5</a:t>
            </a:r>
            <a:endParaRPr lang="en-US" altLang="zh-CN" sz="2000">
              <a:solidFill>
                <a:schemeClr val="tx1"/>
              </a:solidFill>
            </a:endParaRPr>
          </a:p>
          <a:p>
            <a:pPr algn="l"/>
            <a:r>
              <a:rPr lang="en-US" altLang="zh-CN" sz="2000">
                <a:solidFill>
                  <a:schemeClr val="tx1"/>
                </a:solidFill>
              </a:rPr>
              <a:t>Each source started with a rate of 64 kbps and increased it by 3 kbps every second. (no decease phase)</a:t>
            </a:r>
            <a:endParaRPr lang="en-US" altLang="zh-CN" sz="2000">
              <a:solidFill>
                <a:schemeClr val="tx1"/>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z="4400" dirty="0">
                <a:latin typeface="微软雅黑" charset="-122"/>
              </a:rPr>
              <a:t>传输层协议</a:t>
            </a:r>
            <a:endParaRPr lang="zh-CN" altLang="en-US" sz="4400" dirty="0">
              <a:latin typeface="微软雅黑" charset="-122"/>
            </a:endParaRPr>
          </a:p>
        </p:txBody>
      </p:sp>
      <p:sp>
        <p:nvSpPr>
          <p:cNvPr id="78851" name="Rectangle 3"/>
          <p:cNvSpPr>
            <a:spLocks noGrp="1" noChangeArrowheads="1"/>
          </p:cNvSpPr>
          <p:nvPr>
            <p:ph idx="1"/>
          </p:nvPr>
        </p:nvSpPr>
        <p:spPr>
          <a:xfrm>
            <a:off x="1199456" y="1412777"/>
            <a:ext cx="10801200" cy="4997552"/>
          </a:xfrm>
        </p:spPr>
        <p:txBody>
          <a:bodyPr/>
          <a:lstStyle/>
          <a:p>
            <a:pPr eaLnBrk="1" hangingPunct="1">
              <a:lnSpc>
                <a:spcPct val="90000"/>
              </a:lnSpc>
            </a:pPr>
            <a:endParaRPr lang="zh-CN" altLang="en-US" sz="3600" b="1" dirty="0">
              <a:latin typeface="SimSun" pitchFamily="2" charset="-122"/>
              <a:ea typeface="SimSun" pitchFamily="2" charset="-122"/>
            </a:endParaRPr>
          </a:p>
          <a:p>
            <a:pPr eaLnBrk="1" hangingPunct="1">
              <a:lnSpc>
                <a:spcPct val="90000"/>
              </a:lnSpc>
            </a:pPr>
            <a:r>
              <a:rPr lang="zh-CN" altLang="en-US" sz="3600" b="1" dirty="0">
                <a:latin typeface="SimSun" pitchFamily="2" charset="-122"/>
                <a:ea typeface="SimSun" pitchFamily="2" charset="-122"/>
              </a:rPr>
              <a:t>实现</a:t>
            </a:r>
            <a:r>
              <a:rPr lang="zh-CN" altLang="en-US" sz="3600" b="1" dirty="0">
                <a:solidFill>
                  <a:srgbClr val="FF0000"/>
                </a:solidFill>
                <a:latin typeface="SimSun" pitchFamily="2" charset="-122"/>
                <a:ea typeface="SimSun" pitchFamily="2" charset="-122"/>
              </a:rPr>
              <a:t>端到端</a:t>
            </a:r>
            <a:r>
              <a:rPr lang="zh-CN" altLang="en-US" sz="3600" b="1" dirty="0">
                <a:latin typeface="SimSun" pitchFamily="2" charset="-122"/>
                <a:ea typeface="SimSun" pitchFamily="2" charset="-122"/>
              </a:rPr>
              <a:t>的数据传输</a:t>
            </a:r>
            <a:endParaRPr lang="zh-CN" altLang="en-US" sz="3600" b="1" dirty="0">
              <a:latin typeface="SimSun" pitchFamily="2" charset="-122"/>
              <a:ea typeface="SimSun" pitchFamily="2" charset="-122"/>
            </a:endParaRPr>
          </a:p>
          <a:p>
            <a:pPr lvl="1" eaLnBrk="1" hangingPunct="1">
              <a:lnSpc>
                <a:spcPct val="150000"/>
              </a:lnSpc>
            </a:pPr>
            <a:r>
              <a:rPr lang="zh-CN" altLang="zh-CN" sz="2800" dirty="0">
                <a:ea typeface="SimSun" pitchFamily="2" charset="-122"/>
              </a:rPr>
              <a:t>Protocol implemented entirely at the ends</a:t>
            </a:r>
            <a:endParaRPr lang="zh-CN" altLang="zh-CN" sz="2800" dirty="0">
              <a:ea typeface="SimSun" pitchFamily="2" charset="-122"/>
            </a:endParaRPr>
          </a:p>
          <a:p>
            <a:pPr lvl="1" eaLnBrk="1" hangingPunct="1">
              <a:lnSpc>
                <a:spcPct val="150000"/>
              </a:lnSpc>
            </a:pPr>
            <a:r>
              <a:rPr lang="zh-CN" altLang="zh-CN" sz="2800" dirty="0">
                <a:ea typeface="SimSun" pitchFamily="2" charset="-122"/>
              </a:rPr>
              <a:t>Fate-sharing</a:t>
            </a:r>
            <a:endParaRPr lang="zh-CN" altLang="zh-CN" sz="2800" dirty="0">
              <a:ea typeface="SimSun" pitchFamily="2" charset="-122"/>
            </a:endParaRPr>
          </a:p>
          <a:p>
            <a:pPr lvl="1" eaLnBrk="1" hangingPunct="1">
              <a:lnSpc>
                <a:spcPct val="150000"/>
              </a:lnSpc>
            </a:pPr>
            <a:r>
              <a:rPr lang="zh-CN" altLang="zh-CN" sz="2800" dirty="0">
                <a:ea typeface="SimSun" pitchFamily="2" charset="-122"/>
              </a:rPr>
              <a:t>Completeness/correctness of function implementations</a:t>
            </a:r>
            <a:endParaRPr lang="zh-CN" altLang="zh-CN" sz="2800" dirty="0">
              <a:ea typeface="SimSun" pitchFamily="2" charset="-122"/>
            </a:endParaRPr>
          </a:p>
        </p:txBody>
      </p:sp>
      <p:sp>
        <p:nvSpPr>
          <p:cNvPr id="78853"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D3C44762-8510-45A0-B1E3-DB563F3155B1}"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8CFF5243-B891-7C43-A2FA-49C8291AD746}" type="slidenum">
              <a:rPr lang="en-US" altLang="zh-CN" sz="1500" b="0">
                <a:solidFill>
                  <a:schemeClr val="tx1"/>
                </a:solidFill>
              </a:rPr>
            </a:fld>
            <a:endParaRPr lang="en-US" altLang="zh-CN" sz="1500" b="0">
              <a:solidFill>
                <a:schemeClr val="tx1"/>
              </a:solidFill>
            </a:endParaRPr>
          </a:p>
        </p:txBody>
      </p:sp>
      <p:sp>
        <p:nvSpPr>
          <p:cNvPr id="29699" name="Rectangle 3"/>
          <p:cNvSpPr>
            <a:spLocks noGrp="1" noChangeArrowheads="1"/>
          </p:cNvSpPr>
          <p:nvPr>
            <p:ph type="body" idx="1"/>
          </p:nvPr>
        </p:nvSpPr>
        <p:spPr>
          <a:xfrm>
            <a:off x="2609850" y="685800"/>
            <a:ext cx="7550150" cy="5659438"/>
          </a:xfrm>
        </p:spPr>
        <p:txBody>
          <a:bodyPr/>
          <a:lstStyle/>
          <a:p>
            <a:pPr eaLnBrk="1" hangingPunct="1"/>
            <a:r>
              <a:rPr kumimoji="0" lang="en-US" altLang="zh-CN">
                <a:ea typeface="SimSun" pitchFamily="2" charset="-122"/>
              </a:rPr>
              <a:t>In Example 1, there will be no collapse</a:t>
            </a:r>
            <a:endParaRPr kumimoji="0" lang="en-US" altLang="zh-CN">
              <a:ea typeface="SimSun" pitchFamily="2" charset="-122"/>
            </a:endParaRPr>
          </a:p>
          <a:p>
            <a:pPr eaLnBrk="1" hangingPunct="1"/>
            <a:r>
              <a:rPr kumimoji="0" lang="en-US" altLang="zh-CN">
                <a:ea typeface="SimSun" pitchFamily="2" charset="-122"/>
              </a:rPr>
              <a:t>throughput increases until both senders reach the capacity limit of their access links. There is no collapse</a:t>
            </a:r>
            <a:endParaRPr kumimoji="0" lang="en-US" altLang="zh-CN">
              <a:ea typeface="SimSun" pitchFamily="2" charset="-122"/>
            </a:endParaRPr>
          </a:p>
          <a:p>
            <a:pPr eaLnBrk="1" hangingPunct="1"/>
            <a:endParaRPr kumimoji="0" lang="en-US" altLang="zh-CN">
              <a:ea typeface="SimSun" pitchFamily="2" charset="-122"/>
            </a:endParaRPr>
          </a:p>
        </p:txBody>
      </p:sp>
      <p:pic>
        <p:nvPicPr>
          <p:cNvPr id="29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black">
          <a:xfrm>
            <a:off x="1524000" y="2895600"/>
            <a:ext cx="49530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p:nvPr/>
        </p:nvGrpSpPr>
        <p:grpSpPr bwMode="auto">
          <a:xfrm>
            <a:off x="7269480" y="3388995"/>
            <a:ext cx="4419600" cy="2505075"/>
            <a:chOff x="384" y="1056"/>
            <a:chExt cx="4656" cy="2585"/>
          </a:xfrm>
        </p:grpSpPr>
        <p:graphicFrame>
          <p:nvGraphicFramePr>
            <p:cNvPr id="3" name="Object 7"/>
            <p:cNvGraphicFramePr>
              <a:graphicFrameLocks noChangeAspect="1"/>
            </p:cNvGraphicFramePr>
            <p:nvPr/>
          </p:nvGraphicFramePr>
          <p:xfrm>
            <a:off x="1632" y="2016"/>
            <a:ext cx="432" cy="432"/>
          </p:xfrm>
          <a:graphic>
            <a:graphicData uri="http://schemas.openxmlformats.org/presentationml/2006/ole">
              <mc:AlternateContent xmlns:mc="http://schemas.openxmlformats.org/markup-compatibility/2006">
                <mc:Choice xmlns:v="urn:schemas-microsoft-com:vml" Requires="v">
                  <p:oleObj spid="_x0000_s2211" name="Visio" r:id="rId2" imgW="1117600" imgH="1117600" progId="Visio.Drawing.11">
                    <p:embed/>
                  </p:oleObj>
                </mc:Choice>
                <mc:Fallback>
                  <p:oleObj name="Visio" r:id="rId2" imgW="1117600" imgH="1117600" progId="Visio.Drawing.11">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2016"/>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 name="Object 8"/>
            <p:cNvGraphicFramePr>
              <a:graphicFrameLocks noChangeAspect="1"/>
            </p:cNvGraphicFramePr>
            <p:nvPr/>
          </p:nvGraphicFramePr>
          <p:xfrm>
            <a:off x="3360" y="2016"/>
            <a:ext cx="432" cy="432"/>
          </p:xfrm>
          <a:graphic>
            <a:graphicData uri="http://schemas.openxmlformats.org/presentationml/2006/ole">
              <mc:AlternateContent xmlns:mc="http://schemas.openxmlformats.org/markup-compatibility/2006">
                <mc:Choice xmlns:v="urn:schemas-microsoft-com:vml" Requires="v">
                  <p:oleObj spid="_x0000_s2212" name="Visio" r:id="rId4" imgW="1117600" imgH="1117600" progId="Visio.Drawing.11">
                    <p:embed/>
                  </p:oleObj>
                </mc:Choice>
                <mc:Fallback>
                  <p:oleObj name="Visio" r:id="rId4" imgW="1117600" imgH="1117600" progId="Visio.Drawing.11">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 y="2016"/>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384" y="1248"/>
            <a:ext cx="528" cy="487"/>
          </p:xfrm>
          <a:graphic>
            <a:graphicData uri="http://schemas.openxmlformats.org/presentationml/2006/ole">
              <mc:AlternateContent xmlns:mc="http://schemas.openxmlformats.org/markup-compatibility/2006">
                <mc:Choice xmlns:v="urn:schemas-microsoft-com:vml" Requires="v">
                  <p:oleObj spid="_x0000_s2213" name="Visio" r:id="rId5" imgW="1219200" imgH="1117600" progId="Visio.Drawing.11">
                    <p:embed/>
                  </p:oleObj>
                </mc:Choice>
                <mc:Fallback>
                  <p:oleObj name="Visio" r:id="rId5" imgW="1219200" imgH="1117600"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384" y="124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10"/>
            <p:cNvGraphicFramePr>
              <a:graphicFrameLocks noChangeAspect="1"/>
            </p:cNvGraphicFramePr>
            <p:nvPr/>
          </p:nvGraphicFramePr>
          <p:xfrm>
            <a:off x="384" y="2688"/>
            <a:ext cx="528" cy="487"/>
          </p:xfrm>
          <a:graphic>
            <a:graphicData uri="http://schemas.openxmlformats.org/presentationml/2006/ole">
              <mc:AlternateContent xmlns:mc="http://schemas.openxmlformats.org/markup-compatibility/2006">
                <mc:Choice xmlns:v="urn:schemas-microsoft-com:vml" Requires="v">
                  <p:oleObj spid="_x0000_s2214" name="Visio" r:id="rId7" imgW="1219200" imgH="1117600" progId="Visio.Drawing.11">
                    <p:embed/>
                  </p:oleObj>
                </mc:Choice>
                <mc:Fallback>
                  <p:oleObj name="Visio" r:id="rId7" imgW="1219200" imgH="1117600"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384" y="268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4224" y="1056"/>
            <a:ext cx="528" cy="487"/>
          </p:xfrm>
          <a:graphic>
            <a:graphicData uri="http://schemas.openxmlformats.org/presentationml/2006/ole">
              <mc:AlternateContent xmlns:mc="http://schemas.openxmlformats.org/markup-compatibility/2006">
                <mc:Choice xmlns:v="urn:schemas-microsoft-com:vml" Requires="v">
                  <p:oleObj spid="_x0000_s2215" name="Visio" r:id="rId8" imgW="1219200" imgH="1117600" progId="Visio.Drawing.11">
                    <p:embed/>
                  </p:oleObj>
                </mc:Choice>
                <mc:Fallback>
                  <p:oleObj name="Visio" r:id="rId8" imgW="1219200" imgH="1117600" progId="Visio.Drawing.11">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224" y="1056"/>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 name="Object 12"/>
            <p:cNvGraphicFramePr>
              <a:graphicFrameLocks noChangeAspect="1"/>
            </p:cNvGraphicFramePr>
            <p:nvPr/>
          </p:nvGraphicFramePr>
          <p:xfrm>
            <a:off x="4320" y="2880"/>
            <a:ext cx="528" cy="487"/>
          </p:xfrm>
          <a:graphic>
            <a:graphicData uri="http://schemas.openxmlformats.org/presentationml/2006/ole">
              <mc:AlternateContent xmlns:mc="http://schemas.openxmlformats.org/markup-compatibility/2006">
                <mc:Choice xmlns:v="urn:schemas-microsoft-com:vml" Requires="v">
                  <p:oleObj spid="_x0000_s2216" name="Visio" r:id="rId9" imgW="1219200" imgH="1117600" progId="Visio.Drawing.11">
                    <p:embed/>
                  </p:oleObj>
                </mc:Choice>
                <mc:Fallback>
                  <p:oleObj name="Visio" r:id="rId9" imgW="1219200" imgH="1117600" progId="Visio.Drawing.11">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320" y="2880"/>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5" name="Line 13"/>
            <p:cNvSpPr>
              <a:spLocks noChangeShapeType="1"/>
            </p:cNvSpPr>
            <p:nvPr/>
          </p:nvSpPr>
          <p:spPr bwMode="black">
            <a:xfrm>
              <a:off x="768" y="1536"/>
              <a:ext cx="912"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6" name="Line 14"/>
            <p:cNvSpPr>
              <a:spLocks noChangeShapeType="1"/>
            </p:cNvSpPr>
            <p:nvPr/>
          </p:nvSpPr>
          <p:spPr bwMode="black">
            <a:xfrm flipV="1">
              <a:off x="816" y="2304"/>
              <a:ext cx="864"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7" name="Line 15"/>
            <p:cNvSpPr>
              <a:spLocks noChangeShapeType="1"/>
            </p:cNvSpPr>
            <p:nvPr/>
          </p:nvSpPr>
          <p:spPr bwMode="black">
            <a:xfrm>
              <a:off x="1968" y="2208"/>
              <a:ext cx="1440" cy="0"/>
            </a:xfrm>
            <a:prstGeom prst="line">
              <a:avLst/>
            </a:prstGeom>
            <a:noFill/>
            <a:ln w="31750">
              <a:solidFill>
                <a:srgbClr val="00008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8" name="Line 16"/>
            <p:cNvSpPr>
              <a:spLocks noChangeShapeType="1"/>
            </p:cNvSpPr>
            <p:nvPr/>
          </p:nvSpPr>
          <p:spPr bwMode="black">
            <a:xfrm flipV="1">
              <a:off x="3696" y="1392"/>
              <a:ext cx="720" cy="72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9" name="Line 17"/>
            <p:cNvSpPr>
              <a:spLocks noChangeShapeType="1"/>
            </p:cNvSpPr>
            <p:nvPr/>
          </p:nvSpPr>
          <p:spPr bwMode="black">
            <a:xfrm>
              <a:off x="3744" y="2352"/>
              <a:ext cx="816" cy="624"/>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 name="Text Box 18"/>
            <p:cNvSpPr txBox="1">
              <a:spLocks noChangeArrowheads="1"/>
            </p:cNvSpPr>
            <p:nvPr/>
          </p:nvSpPr>
          <p:spPr bwMode="black">
            <a:xfrm>
              <a:off x="528" y="3120"/>
              <a:ext cx="2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1</a:t>
              </a:r>
              <a:endParaRPr lang="en-US" altLang="zh-CN" sz="2400">
                <a:solidFill>
                  <a:schemeClr val="tx1"/>
                </a:solidFill>
              </a:endParaRPr>
            </a:p>
          </p:txBody>
        </p:sp>
        <p:sp>
          <p:nvSpPr>
            <p:cNvPr id="21" name="Text Box 19"/>
            <p:cNvSpPr txBox="1">
              <a:spLocks noChangeArrowheads="1"/>
            </p:cNvSpPr>
            <p:nvPr/>
          </p:nvSpPr>
          <p:spPr bwMode="black">
            <a:xfrm>
              <a:off x="1775" y="2496"/>
              <a:ext cx="2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2</a:t>
              </a:r>
              <a:endParaRPr lang="en-US" altLang="zh-CN" sz="2400">
                <a:solidFill>
                  <a:schemeClr val="tx1"/>
                </a:solidFill>
              </a:endParaRPr>
            </a:p>
          </p:txBody>
        </p:sp>
        <p:sp>
          <p:nvSpPr>
            <p:cNvPr id="22" name="Text Box 20"/>
            <p:cNvSpPr txBox="1">
              <a:spLocks noChangeArrowheads="1"/>
            </p:cNvSpPr>
            <p:nvPr/>
          </p:nvSpPr>
          <p:spPr bwMode="black">
            <a:xfrm>
              <a:off x="3408" y="2448"/>
              <a:ext cx="2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3</a:t>
              </a:r>
              <a:endParaRPr lang="en-US" altLang="zh-CN" sz="2400">
                <a:solidFill>
                  <a:schemeClr val="tx1"/>
                </a:solidFill>
              </a:endParaRPr>
            </a:p>
          </p:txBody>
        </p:sp>
        <p:sp>
          <p:nvSpPr>
            <p:cNvPr id="23" name="Text Box 21"/>
            <p:cNvSpPr txBox="1">
              <a:spLocks noChangeArrowheads="1"/>
            </p:cNvSpPr>
            <p:nvPr/>
          </p:nvSpPr>
          <p:spPr bwMode="black">
            <a:xfrm>
              <a:off x="4560" y="1439"/>
              <a:ext cx="23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4</a:t>
              </a:r>
              <a:endParaRPr lang="en-US" altLang="zh-CN" sz="2400">
                <a:solidFill>
                  <a:schemeClr val="tx1"/>
                </a:solidFill>
              </a:endParaRPr>
            </a:p>
          </p:txBody>
        </p:sp>
        <p:sp>
          <p:nvSpPr>
            <p:cNvPr id="24" name="Text Box 22"/>
            <p:cNvSpPr txBox="1">
              <a:spLocks noChangeArrowheads="1"/>
            </p:cNvSpPr>
            <p:nvPr/>
          </p:nvSpPr>
          <p:spPr bwMode="black">
            <a:xfrm>
              <a:off x="4655" y="3265"/>
              <a:ext cx="24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5</a:t>
              </a:r>
              <a:endParaRPr lang="en-US" altLang="zh-CN" sz="2400">
                <a:solidFill>
                  <a:schemeClr val="tx1"/>
                </a:solidFill>
              </a:endParaRPr>
            </a:p>
          </p:txBody>
        </p:sp>
        <p:sp>
          <p:nvSpPr>
            <p:cNvPr id="25" name="Text Box 23"/>
            <p:cNvSpPr txBox="1">
              <a:spLocks noChangeArrowheads="1"/>
            </p:cNvSpPr>
            <p:nvPr/>
          </p:nvSpPr>
          <p:spPr bwMode="black">
            <a:xfrm>
              <a:off x="433" y="1728"/>
              <a:ext cx="23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0</a:t>
              </a:r>
              <a:endParaRPr lang="en-US" altLang="zh-CN" sz="2400">
                <a:solidFill>
                  <a:schemeClr val="tx1"/>
                </a:solidFill>
              </a:endParaRPr>
            </a:p>
          </p:txBody>
        </p:sp>
        <p:sp>
          <p:nvSpPr>
            <p:cNvPr id="26" name="Text Box 24"/>
            <p:cNvSpPr txBox="1">
              <a:spLocks noChangeArrowheads="1"/>
            </p:cNvSpPr>
            <p:nvPr/>
          </p:nvSpPr>
          <p:spPr bwMode="black">
            <a:xfrm>
              <a:off x="1152" y="1583"/>
              <a:ext cx="91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100kbps</a:t>
              </a:r>
              <a:endParaRPr lang="en-US" altLang="zh-CN" sz="1600" b="0">
                <a:solidFill>
                  <a:schemeClr val="tx1"/>
                </a:solidFill>
              </a:endParaRPr>
            </a:p>
          </p:txBody>
        </p:sp>
        <p:sp>
          <p:nvSpPr>
            <p:cNvPr id="27" name="Text Box 25"/>
            <p:cNvSpPr txBox="1">
              <a:spLocks noChangeArrowheads="1"/>
            </p:cNvSpPr>
            <p:nvPr/>
          </p:nvSpPr>
          <p:spPr bwMode="black">
            <a:xfrm>
              <a:off x="1008" y="2640"/>
              <a:ext cx="9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100kbps</a:t>
              </a:r>
              <a:endParaRPr lang="en-US" altLang="zh-CN" sz="1600" b="0">
                <a:solidFill>
                  <a:schemeClr val="tx1"/>
                </a:solidFill>
              </a:endParaRPr>
            </a:p>
          </p:txBody>
        </p:sp>
        <p:sp>
          <p:nvSpPr>
            <p:cNvPr id="28" name="Text Box 26"/>
            <p:cNvSpPr txBox="1">
              <a:spLocks noChangeArrowheads="1"/>
            </p:cNvSpPr>
            <p:nvPr/>
          </p:nvSpPr>
          <p:spPr bwMode="black">
            <a:xfrm>
              <a:off x="2209" y="2255"/>
              <a:ext cx="9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300kbps</a:t>
              </a:r>
              <a:endParaRPr lang="en-US" altLang="zh-CN" sz="1600" b="0">
                <a:solidFill>
                  <a:schemeClr val="tx1"/>
                </a:solidFill>
              </a:endParaRPr>
            </a:p>
          </p:txBody>
        </p:sp>
        <p:sp>
          <p:nvSpPr>
            <p:cNvPr id="29" name="Text Box 27"/>
            <p:cNvSpPr txBox="1">
              <a:spLocks noChangeArrowheads="1"/>
            </p:cNvSpPr>
            <p:nvPr/>
          </p:nvSpPr>
          <p:spPr bwMode="black">
            <a:xfrm>
              <a:off x="4129" y="2399"/>
              <a:ext cx="9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1Mbps</a:t>
              </a:r>
              <a:endParaRPr lang="en-US" altLang="zh-CN" sz="1600" b="0">
                <a:solidFill>
                  <a:schemeClr val="tx1"/>
                </a:solidFill>
              </a:endParaRPr>
            </a:p>
          </p:txBody>
        </p:sp>
        <p:sp>
          <p:nvSpPr>
            <p:cNvPr id="30" name="Text Box 28"/>
            <p:cNvSpPr txBox="1">
              <a:spLocks noChangeArrowheads="1"/>
            </p:cNvSpPr>
            <p:nvPr/>
          </p:nvSpPr>
          <p:spPr bwMode="black">
            <a:xfrm>
              <a:off x="4080" y="1690"/>
              <a:ext cx="9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100kbps</a:t>
              </a:r>
              <a:endParaRPr lang="en-US" altLang="zh-CN" sz="1600" b="0">
                <a:solidFill>
                  <a:schemeClr val="tx1"/>
                </a:solidFill>
              </a:endParaRP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E31A62C3-0E48-AB47-ABCB-6D3FBC25FFCF}" type="slidenum">
              <a:rPr lang="en-US" altLang="zh-CN" sz="1500" b="0">
                <a:solidFill>
                  <a:schemeClr val="tx1"/>
                </a:solidFill>
              </a:rPr>
            </a:fld>
            <a:endParaRPr lang="en-US" altLang="zh-CN" sz="1500" b="0">
              <a:solidFill>
                <a:schemeClr val="tx1"/>
              </a:solidFill>
            </a:endParaRPr>
          </a:p>
        </p:txBody>
      </p:sp>
      <p:sp>
        <p:nvSpPr>
          <p:cNvPr id="30722" name="Rectangle 2"/>
          <p:cNvSpPr>
            <a:spLocks noGrp="1" noChangeArrowheads="1"/>
          </p:cNvSpPr>
          <p:nvPr>
            <p:ph type="title"/>
          </p:nvPr>
        </p:nvSpPr>
        <p:spPr/>
        <p:txBody>
          <a:bodyPr/>
          <a:lstStyle/>
          <a:p>
            <a:pPr eaLnBrk="1" hangingPunct="1"/>
            <a:r>
              <a:rPr lang="en-US" altLang="zh-CN">
                <a:ea typeface="SimSun" pitchFamily="2" charset="-122"/>
              </a:rPr>
              <a:t>Example 2</a:t>
            </a:r>
            <a:endParaRPr lang="en-US" altLang="zh-CN">
              <a:ea typeface="SimSun" pitchFamily="2" charset="-122"/>
            </a:endParaRPr>
          </a:p>
        </p:txBody>
      </p:sp>
      <p:sp>
        <p:nvSpPr>
          <p:cNvPr id="30724" name="Rectangle 3"/>
          <p:cNvSpPr>
            <a:spLocks noGrp="1" noChangeArrowheads="1"/>
          </p:cNvSpPr>
          <p:nvPr>
            <p:ph type="body" idx="1"/>
          </p:nvPr>
        </p:nvSpPr>
        <p:spPr/>
        <p:txBody>
          <a:bodyPr/>
          <a:lstStyle/>
          <a:p>
            <a:pPr eaLnBrk="1" hangingPunct="1"/>
            <a:r>
              <a:rPr kumimoji="0" lang="en-US" altLang="zh-CN">
                <a:ea typeface="SimSun" pitchFamily="2" charset="-122"/>
              </a:rPr>
              <a:t>but what happens when the bandwidth of the </a:t>
            </a:r>
            <a:r>
              <a:rPr kumimoji="0" lang="en-US" altLang="zh-CN">
                <a:solidFill>
                  <a:srgbClr val="FF0000"/>
                </a:solidFill>
                <a:ea typeface="SimSun" pitchFamily="2" charset="-122"/>
              </a:rPr>
              <a:t>0–2</a:t>
            </a:r>
            <a:r>
              <a:rPr kumimoji="0" lang="en-US" altLang="zh-CN">
                <a:ea typeface="SimSun" pitchFamily="2" charset="-122"/>
              </a:rPr>
              <a:t> (100k</a:t>
            </a:r>
            <a:r>
              <a:rPr kumimoji="0" lang="en-US" altLang="zh-CN">
                <a:ea typeface="SimSun" pitchFamily="2" charset="-122"/>
                <a:sym typeface="Wingdings" panose="05000000000000000000" pitchFamily="2" charset="2"/>
              </a:rPr>
              <a:t>1M) </a:t>
            </a:r>
            <a:r>
              <a:rPr kumimoji="0" lang="en-US" altLang="zh-CN">
                <a:ea typeface="SimSun" pitchFamily="2" charset="-122"/>
              </a:rPr>
              <a:t>link is increased?</a:t>
            </a:r>
            <a:endParaRPr kumimoji="0" lang="en-US" altLang="zh-CN">
              <a:ea typeface="SimSun" pitchFamily="2" charset="-122"/>
            </a:endParaRPr>
          </a:p>
          <a:p>
            <a:pPr eaLnBrk="1" hangingPunct="1"/>
            <a:endParaRPr kumimoji="0" lang="en-US" altLang="zh-CN">
              <a:ea typeface="SimSun" pitchFamily="2" charset="-122"/>
            </a:endParaRPr>
          </a:p>
        </p:txBody>
      </p:sp>
      <p:grpSp>
        <p:nvGrpSpPr>
          <p:cNvPr id="2" name="Group 27"/>
          <p:cNvGrpSpPr/>
          <p:nvPr/>
        </p:nvGrpSpPr>
        <p:grpSpPr bwMode="auto">
          <a:xfrm>
            <a:off x="1874520" y="2696845"/>
            <a:ext cx="7391400" cy="3870325"/>
            <a:chOff x="384" y="1056"/>
            <a:chExt cx="4656" cy="2438"/>
          </a:xfrm>
        </p:grpSpPr>
        <p:graphicFrame>
          <p:nvGraphicFramePr>
            <p:cNvPr id="3" name="Object 3"/>
            <p:cNvGraphicFramePr>
              <a:graphicFrameLocks noChangeAspect="1"/>
            </p:cNvGraphicFramePr>
            <p:nvPr/>
          </p:nvGraphicFramePr>
          <p:xfrm>
            <a:off x="1632" y="2016"/>
            <a:ext cx="432" cy="432"/>
          </p:xfrm>
          <a:graphic>
            <a:graphicData uri="http://schemas.openxmlformats.org/presentationml/2006/ole">
              <mc:AlternateContent xmlns:mc="http://schemas.openxmlformats.org/markup-compatibility/2006">
                <mc:Choice xmlns:v="urn:schemas-microsoft-com:vml" Requires="v">
                  <p:oleObj spid="_x0000_s3235" name="Visio" r:id="rId1" imgW="1117600" imgH="1117600" progId="Visio.Drawing.11">
                    <p:embed/>
                  </p:oleObj>
                </mc:Choice>
                <mc:Fallback>
                  <p:oleObj name="Visio" r:id="rId1" imgW="1117600" imgH="111760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2016"/>
                          <a:ext cx="43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p:cNvGraphicFramePr>
              <a:graphicFrameLocks noChangeAspect="1"/>
            </p:cNvGraphicFramePr>
            <p:nvPr/>
          </p:nvGraphicFramePr>
          <p:xfrm>
            <a:off x="3360" y="2016"/>
            <a:ext cx="432" cy="432"/>
          </p:xfrm>
          <a:graphic>
            <a:graphicData uri="http://schemas.openxmlformats.org/presentationml/2006/ole">
              <mc:AlternateContent xmlns:mc="http://schemas.openxmlformats.org/markup-compatibility/2006">
                <mc:Choice xmlns:v="urn:schemas-microsoft-com:vml" Requires="v">
                  <p:oleObj spid="_x0000_s3236" name="Visio" r:id="rId3" imgW="1117600" imgH="1117600" progId="Visio.Drawing.11">
                    <p:embed/>
                  </p:oleObj>
                </mc:Choice>
                <mc:Fallback>
                  <p:oleObj name="Visio" r:id="rId3" imgW="1117600" imgH="111760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 y="2016"/>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384" y="1248"/>
            <a:ext cx="528" cy="487"/>
          </p:xfrm>
          <a:graphic>
            <a:graphicData uri="http://schemas.openxmlformats.org/presentationml/2006/ole">
              <mc:AlternateContent xmlns:mc="http://schemas.openxmlformats.org/markup-compatibility/2006">
                <mc:Choice xmlns:v="urn:schemas-microsoft-com:vml" Requires="v">
                  <p:oleObj spid="_x0000_s3237" name="Visio" r:id="rId4" imgW="1219200" imgH="1117600" progId="Visio.Drawing.11">
                    <p:embed/>
                  </p:oleObj>
                </mc:Choice>
                <mc:Fallback>
                  <p:oleObj name="Visio" r:id="rId4" imgW="1219200" imgH="11176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384" y="124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384" y="2688"/>
            <a:ext cx="528" cy="487"/>
          </p:xfrm>
          <a:graphic>
            <a:graphicData uri="http://schemas.openxmlformats.org/presentationml/2006/ole">
              <mc:AlternateContent xmlns:mc="http://schemas.openxmlformats.org/markup-compatibility/2006">
                <mc:Choice xmlns:v="urn:schemas-microsoft-com:vml" Requires="v">
                  <p:oleObj spid="_x0000_s3238" name="Visio" r:id="rId6" imgW="1219200" imgH="1117600" progId="Visio.Drawing.11">
                    <p:embed/>
                  </p:oleObj>
                </mc:Choice>
                <mc:Fallback>
                  <p:oleObj name="Visio" r:id="rId6" imgW="1219200" imgH="111760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384" y="268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 name="Object 8"/>
            <p:cNvGraphicFramePr>
              <a:graphicFrameLocks noChangeAspect="1"/>
            </p:cNvGraphicFramePr>
            <p:nvPr/>
          </p:nvGraphicFramePr>
          <p:xfrm>
            <a:off x="4224" y="1056"/>
            <a:ext cx="528" cy="487"/>
          </p:xfrm>
          <a:graphic>
            <a:graphicData uri="http://schemas.openxmlformats.org/presentationml/2006/ole">
              <mc:AlternateContent xmlns:mc="http://schemas.openxmlformats.org/markup-compatibility/2006">
                <mc:Choice xmlns:v="urn:schemas-microsoft-com:vml" Requires="v">
                  <p:oleObj spid="_x0000_s3239" name="Visio" r:id="rId7" imgW="1219200" imgH="1117600" progId="Visio.Drawing.11">
                    <p:embed/>
                  </p:oleObj>
                </mc:Choice>
                <mc:Fallback>
                  <p:oleObj name="Visio" r:id="rId7" imgW="1219200" imgH="11176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4224" y="1056"/>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 name="Object 9"/>
            <p:cNvGraphicFramePr>
              <a:graphicFrameLocks noChangeAspect="1"/>
            </p:cNvGraphicFramePr>
            <p:nvPr/>
          </p:nvGraphicFramePr>
          <p:xfrm>
            <a:off x="4320" y="2880"/>
            <a:ext cx="528" cy="487"/>
          </p:xfrm>
          <a:graphic>
            <a:graphicData uri="http://schemas.openxmlformats.org/presentationml/2006/ole">
              <mc:AlternateContent xmlns:mc="http://schemas.openxmlformats.org/markup-compatibility/2006">
                <mc:Choice xmlns:v="urn:schemas-microsoft-com:vml" Requires="v">
                  <p:oleObj spid="_x0000_s3240" name="Visio" r:id="rId8" imgW="1219200" imgH="1117600" progId="Visio.Drawing.11">
                    <p:embed/>
                  </p:oleObj>
                </mc:Choice>
                <mc:Fallback>
                  <p:oleObj name="Visio" r:id="rId8" imgW="1219200" imgH="11176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4320" y="2880"/>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5" name="Line 10"/>
            <p:cNvSpPr>
              <a:spLocks noChangeShapeType="1"/>
            </p:cNvSpPr>
            <p:nvPr/>
          </p:nvSpPr>
          <p:spPr bwMode="black">
            <a:xfrm>
              <a:off x="768" y="1536"/>
              <a:ext cx="912"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6" name="Line 11"/>
            <p:cNvSpPr>
              <a:spLocks noChangeShapeType="1"/>
            </p:cNvSpPr>
            <p:nvPr/>
          </p:nvSpPr>
          <p:spPr bwMode="black">
            <a:xfrm flipV="1">
              <a:off x="816" y="2304"/>
              <a:ext cx="864"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7" name="Line 12"/>
            <p:cNvSpPr>
              <a:spLocks noChangeShapeType="1"/>
            </p:cNvSpPr>
            <p:nvPr/>
          </p:nvSpPr>
          <p:spPr bwMode="black">
            <a:xfrm>
              <a:off x="1968" y="2208"/>
              <a:ext cx="1440" cy="0"/>
            </a:xfrm>
            <a:prstGeom prst="line">
              <a:avLst/>
            </a:prstGeom>
            <a:noFill/>
            <a:ln w="31750">
              <a:solidFill>
                <a:srgbClr val="00008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8" name="Line 13"/>
            <p:cNvSpPr>
              <a:spLocks noChangeShapeType="1"/>
            </p:cNvSpPr>
            <p:nvPr/>
          </p:nvSpPr>
          <p:spPr bwMode="black">
            <a:xfrm flipV="1">
              <a:off x="3696" y="1392"/>
              <a:ext cx="720" cy="72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9" name="Line 14"/>
            <p:cNvSpPr>
              <a:spLocks noChangeShapeType="1"/>
            </p:cNvSpPr>
            <p:nvPr/>
          </p:nvSpPr>
          <p:spPr bwMode="black">
            <a:xfrm>
              <a:off x="3744" y="2352"/>
              <a:ext cx="816" cy="624"/>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 name="Text Box 15"/>
            <p:cNvSpPr txBox="1">
              <a:spLocks noChangeArrowheads="1"/>
            </p:cNvSpPr>
            <p:nvPr/>
          </p:nvSpPr>
          <p:spPr bwMode="black">
            <a:xfrm>
              <a:off x="528" y="3120"/>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1</a:t>
              </a:r>
              <a:endParaRPr lang="en-US" altLang="zh-CN" sz="2400">
                <a:solidFill>
                  <a:schemeClr val="tx1"/>
                </a:solidFill>
              </a:endParaRPr>
            </a:p>
          </p:txBody>
        </p:sp>
        <p:sp>
          <p:nvSpPr>
            <p:cNvPr id="21" name="Text Box 16"/>
            <p:cNvSpPr txBox="1">
              <a:spLocks noChangeArrowheads="1"/>
            </p:cNvSpPr>
            <p:nvPr/>
          </p:nvSpPr>
          <p:spPr bwMode="black">
            <a:xfrm>
              <a:off x="1776" y="2496"/>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2</a:t>
              </a:r>
              <a:endParaRPr lang="en-US" altLang="zh-CN" sz="2400">
                <a:solidFill>
                  <a:schemeClr val="tx1"/>
                </a:solidFill>
              </a:endParaRPr>
            </a:p>
          </p:txBody>
        </p:sp>
        <p:sp>
          <p:nvSpPr>
            <p:cNvPr id="22" name="Text Box 17"/>
            <p:cNvSpPr txBox="1">
              <a:spLocks noChangeArrowheads="1"/>
            </p:cNvSpPr>
            <p:nvPr/>
          </p:nvSpPr>
          <p:spPr bwMode="black">
            <a:xfrm>
              <a:off x="3408" y="244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3</a:t>
              </a:r>
              <a:endParaRPr lang="en-US" altLang="zh-CN" sz="2400">
                <a:solidFill>
                  <a:schemeClr val="tx1"/>
                </a:solidFill>
              </a:endParaRPr>
            </a:p>
          </p:txBody>
        </p:sp>
        <p:sp>
          <p:nvSpPr>
            <p:cNvPr id="23" name="Text Box 18"/>
            <p:cNvSpPr txBox="1">
              <a:spLocks noChangeArrowheads="1"/>
            </p:cNvSpPr>
            <p:nvPr/>
          </p:nvSpPr>
          <p:spPr bwMode="black">
            <a:xfrm>
              <a:off x="4560" y="1440"/>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4</a:t>
              </a:r>
              <a:endParaRPr lang="en-US" altLang="zh-CN" sz="2400">
                <a:solidFill>
                  <a:schemeClr val="tx1"/>
                </a:solidFill>
              </a:endParaRPr>
            </a:p>
          </p:txBody>
        </p:sp>
        <p:sp>
          <p:nvSpPr>
            <p:cNvPr id="24" name="Text Box 19"/>
            <p:cNvSpPr txBox="1">
              <a:spLocks noChangeArrowheads="1"/>
            </p:cNvSpPr>
            <p:nvPr/>
          </p:nvSpPr>
          <p:spPr bwMode="black">
            <a:xfrm>
              <a:off x="4656" y="3264"/>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5</a:t>
              </a:r>
              <a:endParaRPr lang="en-US" altLang="zh-CN" sz="2400">
                <a:solidFill>
                  <a:schemeClr val="tx1"/>
                </a:solidFill>
              </a:endParaRPr>
            </a:p>
          </p:txBody>
        </p:sp>
        <p:sp>
          <p:nvSpPr>
            <p:cNvPr id="25" name="Text Box 20"/>
            <p:cNvSpPr txBox="1">
              <a:spLocks noChangeArrowheads="1"/>
            </p:cNvSpPr>
            <p:nvPr/>
          </p:nvSpPr>
          <p:spPr bwMode="black">
            <a:xfrm>
              <a:off x="432" y="172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0</a:t>
              </a:r>
              <a:endParaRPr lang="en-US" altLang="zh-CN" sz="2400">
                <a:solidFill>
                  <a:schemeClr val="tx1"/>
                </a:solidFill>
              </a:endParaRPr>
            </a:p>
          </p:txBody>
        </p:sp>
        <p:sp>
          <p:nvSpPr>
            <p:cNvPr id="26" name="Text Box 21"/>
            <p:cNvSpPr txBox="1">
              <a:spLocks noChangeArrowheads="1"/>
            </p:cNvSpPr>
            <p:nvPr/>
          </p:nvSpPr>
          <p:spPr bwMode="black">
            <a:xfrm>
              <a:off x="1296" y="1526"/>
              <a:ext cx="9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rgbClr val="FF0000"/>
                  </a:solidFill>
                </a:rPr>
                <a:t>1Mbps</a:t>
              </a:r>
              <a:endParaRPr lang="en-US" altLang="zh-CN" sz="2400" b="0">
                <a:solidFill>
                  <a:srgbClr val="FF0000"/>
                </a:solidFill>
              </a:endParaRPr>
            </a:p>
          </p:txBody>
        </p:sp>
        <p:sp>
          <p:nvSpPr>
            <p:cNvPr id="27" name="Text Box 22"/>
            <p:cNvSpPr txBox="1">
              <a:spLocks noChangeArrowheads="1"/>
            </p:cNvSpPr>
            <p:nvPr/>
          </p:nvSpPr>
          <p:spPr bwMode="black">
            <a:xfrm>
              <a:off x="1008" y="2640"/>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100kbps</a:t>
              </a:r>
              <a:endParaRPr lang="en-US" altLang="zh-CN" sz="2400" b="0">
                <a:solidFill>
                  <a:schemeClr val="tx1"/>
                </a:solidFill>
              </a:endParaRPr>
            </a:p>
          </p:txBody>
        </p:sp>
        <p:sp>
          <p:nvSpPr>
            <p:cNvPr id="28" name="Text Box 23"/>
            <p:cNvSpPr txBox="1">
              <a:spLocks noChangeArrowheads="1"/>
            </p:cNvSpPr>
            <p:nvPr/>
          </p:nvSpPr>
          <p:spPr bwMode="black">
            <a:xfrm>
              <a:off x="2208" y="2256"/>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300kbps</a:t>
              </a:r>
              <a:endParaRPr lang="en-US" altLang="zh-CN" sz="2400" b="0">
                <a:solidFill>
                  <a:schemeClr val="tx1"/>
                </a:solidFill>
              </a:endParaRPr>
            </a:p>
          </p:txBody>
        </p:sp>
        <p:sp>
          <p:nvSpPr>
            <p:cNvPr id="29" name="Text Box 24"/>
            <p:cNvSpPr txBox="1">
              <a:spLocks noChangeArrowheads="1"/>
            </p:cNvSpPr>
            <p:nvPr/>
          </p:nvSpPr>
          <p:spPr bwMode="black">
            <a:xfrm>
              <a:off x="4128" y="2400"/>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1Mbps</a:t>
              </a:r>
              <a:endParaRPr lang="en-US" altLang="zh-CN" sz="2400" b="0">
                <a:solidFill>
                  <a:schemeClr val="tx1"/>
                </a:solidFill>
              </a:endParaRPr>
            </a:p>
          </p:txBody>
        </p:sp>
        <p:sp>
          <p:nvSpPr>
            <p:cNvPr id="30" name="Text Box 25"/>
            <p:cNvSpPr txBox="1">
              <a:spLocks noChangeArrowheads="1"/>
            </p:cNvSpPr>
            <p:nvPr/>
          </p:nvSpPr>
          <p:spPr bwMode="black">
            <a:xfrm>
              <a:off x="4080" y="1690"/>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400" b="0">
                  <a:solidFill>
                    <a:schemeClr val="tx1"/>
                  </a:solidFill>
                </a:rPr>
                <a:t>100kbps</a:t>
              </a:r>
              <a:endParaRPr lang="en-US" altLang="zh-CN" sz="2400" b="0">
                <a:solidFill>
                  <a:schemeClr val="tx1"/>
                </a:solidFill>
              </a:endParaRPr>
            </a:p>
          </p:txBody>
        </p:sp>
      </p:grpSp>
      <p:sp>
        <p:nvSpPr>
          <p:cNvPr id="31" name="Freeform 31"/>
          <p:cNvSpPr/>
          <p:nvPr/>
        </p:nvSpPr>
        <p:spPr bwMode="black">
          <a:xfrm>
            <a:off x="2712720" y="3077845"/>
            <a:ext cx="5334000" cy="1155700"/>
          </a:xfrm>
          <a:custGeom>
            <a:avLst/>
            <a:gdLst>
              <a:gd name="T0" fmla="*/ 0 w 3360"/>
              <a:gd name="T1" fmla="*/ 2147483647 h 728"/>
              <a:gd name="T2" fmla="*/ 2147483647 w 3360"/>
              <a:gd name="T3" fmla="*/ 2147483647 h 728"/>
              <a:gd name="T4" fmla="*/ 2147483647 w 3360"/>
              <a:gd name="T5" fmla="*/ 2147483647 h 728"/>
              <a:gd name="T6" fmla="*/ 2147483647 w 3360"/>
              <a:gd name="T7" fmla="*/ 0 h 728"/>
              <a:gd name="T8" fmla="*/ 0 60000 65536"/>
              <a:gd name="T9" fmla="*/ 0 60000 65536"/>
              <a:gd name="T10" fmla="*/ 0 60000 65536"/>
              <a:gd name="T11" fmla="*/ 0 60000 65536"/>
              <a:gd name="T12" fmla="*/ 0 w 3360"/>
              <a:gd name="T13" fmla="*/ 0 h 728"/>
              <a:gd name="T14" fmla="*/ 3360 w 3360"/>
              <a:gd name="T15" fmla="*/ 728 h 728"/>
            </a:gdLst>
            <a:ahLst/>
            <a:cxnLst>
              <a:cxn ang="T8">
                <a:pos x="T0" y="T1"/>
              </a:cxn>
              <a:cxn ang="T9">
                <a:pos x="T2" y="T3"/>
              </a:cxn>
              <a:cxn ang="T10">
                <a:pos x="T4" y="T5"/>
              </a:cxn>
              <a:cxn ang="T11">
                <a:pos x="T6" y="T7"/>
              </a:cxn>
            </a:cxnLst>
            <a:rect l="T12" t="T13" r="T14" b="T15"/>
            <a:pathLst>
              <a:path w="3360" h="728">
                <a:moveTo>
                  <a:pt x="0" y="96"/>
                </a:moveTo>
                <a:cubicBezTo>
                  <a:pt x="212" y="316"/>
                  <a:pt x="424" y="536"/>
                  <a:pt x="864" y="624"/>
                </a:cubicBezTo>
                <a:cubicBezTo>
                  <a:pt x="1304" y="712"/>
                  <a:pt x="2224" y="728"/>
                  <a:pt x="2640" y="624"/>
                </a:cubicBezTo>
                <a:cubicBezTo>
                  <a:pt x="3056" y="520"/>
                  <a:pt x="3208" y="260"/>
                  <a:pt x="3360" y="0"/>
                </a:cubicBezTo>
              </a:path>
            </a:pathLst>
          </a:custGeom>
          <a:noFill/>
          <a:ln w="25400" cap="flat" cmpd="sng">
            <a:solidFill>
              <a:srgbClr val="33CC33"/>
            </a:solidFill>
            <a:prstDash val="dash"/>
            <a:round/>
            <a:tailEnd type="arrow" w="lg" len="lg"/>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solidFill>
                <a:schemeClr val="tx1"/>
              </a:solidFill>
            </a:endParaRPr>
          </a:p>
        </p:txBody>
      </p:sp>
      <p:sp>
        <p:nvSpPr>
          <p:cNvPr id="32" name="Freeform 32"/>
          <p:cNvSpPr/>
          <p:nvPr/>
        </p:nvSpPr>
        <p:spPr bwMode="black">
          <a:xfrm rot="10800000">
            <a:off x="2865120" y="4817745"/>
            <a:ext cx="5334000" cy="1155700"/>
          </a:xfrm>
          <a:custGeom>
            <a:avLst/>
            <a:gdLst>
              <a:gd name="T0" fmla="*/ 0 w 3360"/>
              <a:gd name="T1" fmla="*/ 2147483647 h 728"/>
              <a:gd name="T2" fmla="*/ 2147483647 w 3360"/>
              <a:gd name="T3" fmla="*/ 2147483647 h 728"/>
              <a:gd name="T4" fmla="*/ 2147483647 w 3360"/>
              <a:gd name="T5" fmla="*/ 2147483647 h 728"/>
              <a:gd name="T6" fmla="*/ 2147483647 w 3360"/>
              <a:gd name="T7" fmla="*/ 0 h 728"/>
              <a:gd name="T8" fmla="*/ 0 60000 65536"/>
              <a:gd name="T9" fmla="*/ 0 60000 65536"/>
              <a:gd name="T10" fmla="*/ 0 60000 65536"/>
              <a:gd name="T11" fmla="*/ 0 60000 65536"/>
              <a:gd name="T12" fmla="*/ 0 w 3360"/>
              <a:gd name="T13" fmla="*/ 0 h 728"/>
              <a:gd name="T14" fmla="*/ 3360 w 3360"/>
              <a:gd name="T15" fmla="*/ 728 h 728"/>
            </a:gdLst>
            <a:ahLst/>
            <a:cxnLst>
              <a:cxn ang="T8">
                <a:pos x="T0" y="T1"/>
              </a:cxn>
              <a:cxn ang="T9">
                <a:pos x="T2" y="T3"/>
              </a:cxn>
              <a:cxn ang="T10">
                <a:pos x="T4" y="T5"/>
              </a:cxn>
              <a:cxn ang="T11">
                <a:pos x="T6" y="T7"/>
              </a:cxn>
            </a:cxnLst>
            <a:rect l="T12" t="T13" r="T14" b="T15"/>
            <a:pathLst>
              <a:path w="3360" h="728">
                <a:moveTo>
                  <a:pt x="0" y="96"/>
                </a:moveTo>
                <a:cubicBezTo>
                  <a:pt x="212" y="316"/>
                  <a:pt x="424" y="536"/>
                  <a:pt x="864" y="624"/>
                </a:cubicBezTo>
                <a:cubicBezTo>
                  <a:pt x="1304" y="712"/>
                  <a:pt x="2224" y="728"/>
                  <a:pt x="2640" y="624"/>
                </a:cubicBezTo>
                <a:cubicBezTo>
                  <a:pt x="3056" y="520"/>
                  <a:pt x="3208" y="260"/>
                  <a:pt x="3360" y="0"/>
                </a:cubicBezTo>
              </a:path>
            </a:pathLst>
          </a:custGeom>
          <a:noFill/>
          <a:ln w="25400" cap="flat" cmpd="sng">
            <a:solidFill>
              <a:srgbClr val="FF0000"/>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en-US">
              <a:solidFill>
                <a:schemeClr val="tx1"/>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C8A79200-1341-CA46-BEA4-F372537E5BCF}" type="slidenum">
              <a:rPr lang="en-US" altLang="zh-CN" sz="1500" b="0">
                <a:solidFill>
                  <a:schemeClr val="tx1"/>
                </a:solidFill>
              </a:rPr>
            </a:fld>
            <a:endParaRPr lang="en-US" altLang="zh-CN" sz="1500" b="0">
              <a:solidFill>
                <a:schemeClr val="tx1"/>
              </a:solidFill>
            </a:endParaRPr>
          </a:p>
        </p:txBody>
      </p:sp>
      <p:sp>
        <p:nvSpPr>
          <p:cNvPr id="32770" name="Rectangle 2"/>
          <p:cNvSpPr>
            <a:spLocks noGrp="1" noChangeArrowheads="1"/>
          </p:cNvSpPr>
          <p:nvPr>
            <p:ph type="title"/>
          </p:nvPr>
        </p:nvSpPr>
        <p:spPr/>
        <p:txBody>
          <a:bodyPr/>
          <a:lstStyle/>
          <a:p>
            <a:pPr eaLnBrk="1" hangingPunct="1"/>
            <a:r>
              <a:rPr lang="en-US" altLang="zh-CN">
                <a:ea typeface="SimSun" pitchFamily="2" charset="-122"/>
              </a:rPr>
              <a:t>Congestion Collapse</a:t>
            </a:r>
            <a:endParaRPr lang="en-US" altLang="zh-CN">
              <a:ea typeface="SimSun" pitchFamily="2" charset="-122"/>
            </a:endParaRPr>
          </a:p>
        </p:txBody>
      </p:sp>
      <p:sp>
        <p:nvSpPr>
          <p:cNvPr id="32771" name="Rectangle 3"/>
          <p:cNvSpPr>
            <a:spLocks noGrp="1" noChangeArrowheads="1"/>
          </p:cNvSpPr>
          <p:nvPr>
            <p:ph type="body" idx="1"/>
          </p:nvPr>
        </p:nvSpPr>
        <p:spPr>
          <a:xfrm>
            <a:off x="6096000" y="1600200"/>
            <a:ext cx="3987800" cy="4665663"/>
          </a:xfrm>
        </p:spPr>
        <p:txBody>
          <a:bodyPr/>
          <a:lstStyle/>
          <a:p>
            <a:pPr eaLnBrk="1" hangingPunct="1">
              <a:lnSpc>
                <a:spcPct val="80000"/>
              </a:lnSpc>
            </a:pPr>
            <a:r>
              <a:rPr kumimoji="0" lang="en-US" altLang="zh-CN" sz="2400">
                <a:ea typeface="SimSun" pitchFamily="2" charset="-122"/>
              </a:rPr>
              <a:t>For 1</a:t>
            </a:r>
            <a:r>
              <a:rPr kumimoji="0" lang="en-US" altLang="zh-CN" sz="2400">
                <a:ea typeface="SimSun" pitchFamily="2" charset="-122"/>
                <a:sym typeface="Wingdings" panose="05000000000000000000" pitchFamily="2" charset="2"/>
              </a:rPr>
              <a:t>5: </a:t>
            </a:r>
            <a:r>
              <a:rPr kumimoji="0" lang="en-US" altLang="zh-CN" sz="2400">
                <a:ea typeface="SimSun" pitchFamily="2" charset="-122"/>
              </a:rPr>
              <a:t>as the rate approaches the capacity limit, the throughput curve becomes smoother (</a:t>
            </a:r>
            <a:r>
              <a:rPr kumimoji="0" lang="en-US" altLang="zh-CN" sz="2400" i="1">
                <a:solidFill>
                  <a:schemeClr val="hlink"/>
                </a:solidFill>
                <a:ea typeface="SimSun" pitchFamily="2" charset="-122"/>
              </a:rPr>
              <a:t>knee</a:t>
            </a:r>
            <a:r>
              <a:rPr kumimoji="0" lang="en-US" altLang="zh-CN" sz="2400">
                <a:ea typeface="SimSun" pitchFamily="2" charset="-122"/>
              </a:rPr>
              <a:t>), beyond a certain point, it suddenly drops (the so-called </a:t>
            </a:r>
            <a:r>
              <a:rPr kumimoji="0" lang="en-US" altLang="zh-CN" sz="2400">
                <a:solidFill>
                  <a:schemeClr val="hlink"/>
                </a:solidFill>
                <a:ea typeface="SimSun" pitchFamily="2" charset="-122"/>
              </a:rPr>
              <a:t>cliff</a:t>
            </a:r>
            <a:r>
              <a:rPr kumimoji="0" lang="en-US" altLang="zh-CN" sz="2400">
                <a:ea typeface="SimSun" pitchFamily="2" charset="-122"/>
              </a:rPr>
              <a:t>) and then decreases further.</a:t>
            </a: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a:p>
            <a:pPr eaLnBrk="1" hangingPunct="1">
              <a:lnSpc>
                <a:spcPct val="80000"/>
              </a:lnSpc>
            </a:pPr>
            <a:r>
              <a:rPr kumimoji="0" lang="en-US" altLang="zh-CN" sz="2400">
                <a:ea typeface="SimSun" pitchFamily="2" charset="-122"/>
              </a:rPr>
              <a:t>While 0</a:t>
            </a:r>
            <a:r>
              <a:rPr kumimoji="0" lang="en-US" altLang="zh-CN" sz="2400">
                <a:ea typeface="SimSun" pitchFamily="2" charset="-122"/>
                <a:sym typeface="Wingdings" panose="05000000000000000000" pitchFamily="2" charset="2"/>
              </a:rPr>
              <a:t>4 remains almost same, (</a:t>
            </a:r>
            <a:r>
              <a:rPr kumimoji="0" lang="en-US" altLang="zh-CN" sz="2400">
                <a:ea typeface="SimSun" pitchFamily="2" charset="-122"/>
              </a:rPr>
              <a:t>limited to 100 kbps by the connection between nodes 3 and 4.)</a:t>
            </a: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p:txBody>
      </p:sp>
      <p:pic>
        <p:nvPicPr>
          <p:cNvPr id="327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black">
          <a:xfrm>
            <a:off x="1524000" y="1447800"/>
            <a:ext cx="441960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p:nvPr/>
        </p:nvGrpSpPr>
        <p:grpSpPr bwMode="auto">
          <a:xfrm>
            <a:off x="850265" y="4495800"/>
            <a:ext cx="4419600" cy="2505075"/>
            <a:chOff x="384" y="1056"/>
            <a:chExt cx="4656" cy="2585"/>
          </a:xfrm>
        </p:grpSpPr>
        <p:graphicFrame>
          <p:nvGraphicFramePr>
            <p:cNvPr id="3" name="Object 7"/>
            <p:cNvGraphicFramePr>
              <a:graphicFrameLocks noChangeAspect="1"/>
            </p:cNvGraphicFramePr>
            <p:nvPr/>
          </p:nvGraphicFramePr>
          <p:xfrm>
            <a:off x="1632" y="2016"/>
            <a:ext cx="432" cy="432"/>
          </p:xfrm>
          <a:graphic>
            <a:graphicData uri="http://schemas.openxmlformats.org/presentationml/2006/ole">
              <mc:AlternateContent xmlns:mc="http://schemas.openxmlformats.org/markup-compatibility/2006">
                <mc:Choice xmlns:v="urn:schemas-microsoft-com:vml" Requires="v">
                  <p:oleObj spid="_x0000_s4259" name="Visio" r:id="rId2" imgW="1117600" imgH="1117600" progId="Visio.Drawing.11">
                    <p:embed/>
                  </p:oleObj>
                </mc:Choice>
                <mc:Fallback>
                  <p:oleObj name="Visio" r:id="rId2" imgW="1117600" imgH="1117600" progId="Visio.Drawing.11">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2016"/>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 name="Object 8"/>
            <p:cNvGraphicFramePr>
              <a:graphicFrameLocks noChangeAspect="1"/>
            </p:cNvGraphicFramePr>
            <p:nvPr/>
          </p:nvGraphicFramePr>
          <p:xfrm>
            <a:off x="3360" y="2016"/>
            <a:ext cx="432" cy="432"/>
          </p:xfrm>
          <a:graphic>
            <a:graphicData uri="http://schemas.openxmlformats.org/presentationml/2006/ole">
              <mc:AlternateContent xmlns:mc="http://schemas.openxmlformats.org/markup-compatibility/2006">
                <mc:Choice xmlns:v="urn:schemas-microsoft-com:vml" Requires="v">
                  <p:oleObj spid="_x0000_s4260" name="Visio" r:id="rId4" imgW="1117600" imgH="1117600" progId="Visio.Drawing.11">
                    <p:embed/>
                  </p:oleObj>
                </mc:Choice>
                <mc:Fallback>
                  <p:oleObj name="Visio" r:id="rId4" imgW="1117600" imgH="1117600" progId="Visio.Drawing.11">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 y="2016"/>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384" y="1248"/>
            <a:ext cx="528" cy="487"/>
          </p:xfrm>
          <a:graphic>
            <a:graphicData uri="http://schemas.openxmlformats.org/presentationml/2006/ole">
              <mc:AlternateContent xmlns:mc="http://schemas.openxmlformats.org/markup-compatibility/2006">
                <mc:Choice xmlns:v="urn:schemas-microsoft-com:vml" Requires="v">
                  <p:oleObj spid="_x0000_s4261" name="Visio" r:id="rId5" imgW="1219200" imgH="1117600" progId="Visio.Drawing.11">
                    <p:embed/>
                  </p:oleObj>
                </mc:Choice>
                <mc:Fallback>
                  <p:oleObj name="Visio" r:id="rId5" imgW="1219200" imgH="1117600"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384" y="124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10"/>
            <p:cNvGraphicFramePr>
              <a:graphicFrameLocks noChangeAspect="1"/>
            </p:cNvGraphicFramePr>
            <p:nvPr/>
          </p:nvGraphicFramePr>
          <p:xfrm>
            <a:off x="384" y="2688"/>
            <a:ext cx="528" cy="487"/>
          </p:xfrm>
          <a:graphic>
            <a:graphicData uri="http://schemas.openxmlformats.org/presentationml/2006/ole">
              <mc:AlternateContent xmlns:mc="http://schemas.openxmlformats.org/markup-compatibility/2006">
                <mc:Choice xmlns:v="urn:schemas-microsoft-com:vml" Requires="v">
                  <p:oleObj spid="_x0000_s4262" name="Visio" r:id="rId7" imgW="1219200" imgH="1117600" progId="Visio.Drawing.11">
                    <p:embed/>
                  </p:oleObj>
                </mc:Choice>
                <mc:Fallback>
                  <p:oleObj name="Visio" r:id="rId7" imgW="1219200" imgH="1117600"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384" y="2688"/>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4224" y="1056"/>
            <a:ext cx="528" cy="487"/>
          </p:xfrm>
          <a:graphic>
            <a:graphicData uri="http://schemas.openxmlformats.org/presentationml/2006/ole">
              <mc:AlternateContent xmlns:mc="http://schemas.openxmlformats.org/markup-compatibility/2006">
                <mc:Choice xmlns:v="urn:schemas-microsoft-com:vml" Requires="v">
                  <p:oleObj spid="_x0000_s4263" name="Visio" r:id="rId8" imgW="1219200" imgH="1117600" progId="Visio.Drawing.11">
                    <p:embed/>
                  </p:oleObj>
                </mc:Choice>
                <mc:Fallback>
                  <p:oleObj name="Visio" r:id="rId8" imgW="1219200" imgH="1117600" progId="Visio.Drawing.11">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224" y="1056"/>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 name="Object 12"/>
            <p:cNvGraphicFramePr>
              <a:graphicFrameLocks noChangeAspect="1"/>
            </p:cNvGraphicFramePr>
            <p:nvPr/>
          </p:nvGraphicFramePr>
          <p:xfrm>
            <a:off x="4320" y="2880"/>
            <a:ext cx="528" cy="487"/>
          </p:xfrm>
          <a:graphic>
            <a:graphicData uri="http://schemas.openxmlformats.org/presentationml/2006/ole">
              <mc:AlternateContent xmlns:mc="http://schemas.openxmlformats.org/markup-compatibility/2006">
                <mc:Choice xmlns:v="urn:schemas-microsoft-com:vml" Requires="v">
                  <p:oleObj spid="_x0000_s4264" name="Visio" r:id="rId9" imgW="1219200" imgH="1117600" progId="Visio.Drawing.11">
                    <p:embed/>
                  </p:oleObj>
                </mc:Choice>
                <mc:Fallback>
                  <p:oleObj name="Visio" r:id="rId9" imgW="1219200" imgH="1117600" progId="Visio.Drawing.11">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320" y="2880"/>
                          <a:ext cx="528"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5" name="Line 13"/>
            <p:cNvSpPr>
              <a:spLocks noChangeShapeType="1"/>
            </p:cNvSpPr>
            <p:nvPr/>
          </p:nvSpPr>
          <p:spPr bwMode="black">
            <a:xfrm>
              <a:off x="768" y="1536"/>
              <a:ext cx="912"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6" name="Line 14"/>
            <p:cNvSpPr>
              <a:spLocks noChangeShapeType="1"/>
            </p:cNvSpPr>
            <p:nvPr/>
          </p:nvSpPr>
          <p:spPr bwMode="black">
            <a:xfrm flipV="1">
              <a:off x="816" y="2304"/>
              <a:ext cx="864" cy="57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7" name="Line 15"/>
            <p:cNvSpPr>
              <a:spLocks noChangeShapeType="1"/>
            </p:cNvSpPr>
            <p:nvPr/>
          </p:nvSpPr>
          <p:spPr bwMode="black">
            <a:xfrm>
              <a:off x="1968" y="2208"/>
              <a:ext cx="1440" cy="0"/>
            </a:xfrm>
            <a:prstGeom prst="line">
              <a:avLst/>
            </a:prstGeom>
            <a:noFill/>
            <a:ln w="31750">
              <a:solidFill>
                <a:srgbClr val="00008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8" name="Line 16"/>
            <p:cNvSpPr>
              <a:spLocks noChangeShapeType="1"/>
            </p:cNvSpPr>
            <p:nvPr/>
          </p:nvSpPr>
          <p:spPr bwMode="black">
            <a:xfrm flipV="1">
              <a:off x="3696" y="1392"/>
              <a:ext cx="720" cy="72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9" name="Line 17"/>
            <p:cNvSpPr>
              <a:spLocks noChangeShapeType="1"/>
            </p:cNvSpPr>
            <p:nvPr/>
          </p:nvSpPr>
          <p:spPr bwMode="black">
            <a:xfrm>
              <a:off x="3744" y="2352"/>
              <a:ext cx="816" cy="624"/>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 name="Text Box 18"/>
            <p:cNvSpPr txBox="1">
              <a:spLocks noChangeArrowheads="1"/>
            </p:cNvSpPr>
            <p:nvPr/>
          </p:nvSpPr>
          <p:spPr bwMode="black">
            <a:xfrm>
              <a:off x="528" y="3120"/>
              <a:ext cx="2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1</a:t>
              </a:r>
              <a:endParaRPr lang="en-US" altLang="zh-CN" sz="2400">
                <a:solidFill>
                  <a:schemeClr val="tx1"/>
                </a:solidFill>
              </a:endParaRPr>
            </a:p>
          </p:txBody>
        </p:sp>
        <p:sp>
          <p:nvSpPr>
            <p:cNvPr id="21" name="Text Box 19"/>
            <p:cNvSpPr txBox="1">
              <a:spLocks noChangeArrowheads="1"/>
            </p:cNvSpPr>
            <p:nvPr/>
          </p:nvSpPr>
          <p:spPr bwMode="black">
            <a:xfrm>
              <a:off x="1775" y="2496"/>
              <a:ext cx="2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2</a:t>
              </a:r>
              <a:endParaRPr lang="en-US" altLang="zh-CN" sz="2400">
                <a:solidFill>
                  <a:schemeClr val="tx1"/>
                </a:solidFill>
              </a:endParaRPr>
            </a:p>
          </p:txBody>
        </p:sp>
        <p:sp>
          <p:nvSpPr>
            <p:cNvPr id="22" name="Text Box 20"/>
            <p:cNvSpPr txBox="1">
              <a:spLocks noChangeArrowheads="1"/>
            </p:cNvSpPr>
            <p:nvPr/>
          </p:nvSpPr>
          <p:spPr bwMode="black">
            <a:xfrm>
              <a:off x="3408" y="2448"/>
              <a:ext cx="2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3</a:t>
              </a:r>
              <a:endParaRPr lang="en-US" altLang="zh-CN" sz="2400">
                <a:solidFill>
                  <a:schemeClr val="tx1"/>
                </a:solidFill>
              </a:endParaRPr>
            </a:p>
          </p:txBody>
        </p:sp>
        <p:sp>
          <p:nvSpPr>
            <p:cNvPr id="23" name="Text Box 21"/>
            <p:cNvSpPr txBox="1">
              <a:spLocks noChangeArrowheads="1"/>
            </p:cNvSpPr>
            <p:nvPr/>
          </p:nvSpPr>
          <p:spPr bwMode="black">
            <a:xfrm>
              <a:off x="4560" y="1439"/>
              <a:ext cx="23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4</a:t>
              </a:r>
              <a:endParaRPr lang="en-US" altLang="zh-CN" sz="2400">
                <a:solidFill>
                  <a:schemeClr val="tx1"/>
                </a:solidFill>
              </a:endParaRPr>
            </a:p>
          </p:txBody>
        </p:sp>
        <p:sp>
          <p:nvSpPr>
            <p:cNvPr id="24" name="Text Box 22"/>
            <p:cNvSpPr txBox="1">
              <a:spLocks noChangeArrowheads="1"/>
            </p:cNvSpPr>
            <p:nvPr/>
          </p:nvSpPr>
          <p:spPr bwMode="black">
            <a:xfrm>
              <a:off x="4655" y="3265"/>
              <a:ext cx="241"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5</a:t>
              </a:r>
              <a:endParaRPr lang="en-US" altLang="zh-CN" sz="2400">
                <a:solidFill>
                  <a:schemeClr val="tx1"/>
                </a:solidFill>
              </a:endParaRPr>
            </a:p>
          </p:txBody>
        </p:sp>
        <p:sp>
          <p:nvSpPr>
            <p:cNvPr id="25" name="Text Box 23"/>
            <p:cNvSpPr txBox="1">
              <a:spLocks noChangeArrowheads="1"/>
            </p:cNvSpPr>
            <p:nvPr/>
          </p:nvSpPr>
          <p:spPr bwMode="black">
            <a:xfrm>
              <a:off x="433" y="1728"/>
              <a:ext cx="23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2400">
                  <a:solidFill>
                    <a:schemeClr val="tx1"/>
                  </a:solidFill>
                </a:rPr>
                <a:t>0</a:t>
              </a:r>
              <a:endParaRPr lang="en-US" altLang="zh-CN" sz="2400">
                <a:solidFill>
                  <a:schemeClr val="tx1"/>
                </a:solidFill>
              </a:endParaRPr>
            </a:p>
          </p:txBody>
        </p:sp>
        <p:sp>
          <p:nvSpPr>
            <p:cNvPr id="26" name="Text Box 24"/>
            <p:cNvSpPr txBox="1">
              <a:spLocks noChangeArrowheads="1"/>
            </p:cNvSpPr>
            <p:nvPr/>
          </p:nvSpPr>
          <p:spPr bwMode="black">
            <a:xfrm>
              <a:off x="1152" y="1583"/>
              <a:ext cx="91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1Mbps</a:t>
              </a:r>
              <a:endParaRPr lang="en-US" altLang="zh-CN" sz="1600" b="0">
                <a:solidFill>
                  <a:schemeClr val="tx1"/>
                </a:solidFill>
              </a:endParaRPr>
            </a:p>
          </p:txBody>
        </p:sp>
        <p:sp>
          <p:nvSpPr>
            <p:cNvPr id="27" name="Text Box 25"/>
            <p:cNvSpPr txBox="1">
              <a:spLocks noChangeArrowheads="1"/>
            </p:cNvSpPr>
            <p:nvPr/>
          </p:nvSpPr>
          <p:spPr bwMode="black">
            <a:xfrm>
              <a:off x="1008" y="2640"/>
              <a:ext cx="9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100kbps</a:t>
              </a:r>
              <a:endParaRPr lang="en-US" altLang="zh-CN" sz="1600" b="0">
                <a:solidFill>
                  <a:schemeClr val="tx1"/>
                </a:solidFill>
              </a:endParaRPr>
            </a:p>
          </p:txBody>
        </p:sp>
        <p:sp>
          <p:nvSpPr>
            <p:cNvPr id="28" name="Text Box 26"/>
            <p:cNvSpPr txBox="1">
              <a:spLocks noChangeArrowheads="1"/>
            </p:cNvSpPr>
            <p:nvPr/>
          </p:nvSpPr>
          <p:spPr bwMode="black">
            <a:xfrm>
              <a:off x="2209" y="2255"/>
              <a:ext cx="9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300kbps</a:t>
              </a:r>
              <a:endParaRPr lang="en-US" altLang="zh-CN" sz="1600" b="0">
                <a:solidFill>
                  <a:schemeClr val="tx1"/>
                </a:solidFill>
              </a:endParaRPr>
            </a:p>
          </p:txBody>
        </p:sp>
        <p:sp>
          <p:nvSpPr>
            <p:cNvPr id="29" name="Text Box 27"/>
            <p:cNvSpPr txBox="1">
              <a:spLocks noChangeArrowheads="1"/>
            </p:cNvSpPr>
            <p:nvPr/>
          </p:nvSpPr>
          <p:spPr bwMode="black">
            <a:xfrm>
              <a:off x="4129" y="2399"/>
              <a:ext cx="9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1Mbps</a:t>
              </a:r>
              <a:endParaRPr lang="en-US" altLang="zh-CN" sz="1600" b="0">
                <a:solidFill>
                  <a:schemeClr val="tx1"/>
                </a:solidFill>
              </a:endParaRPr>
            </a:p>
          </p:txBody>
        </p:sp>
        <p:sp>
          <p:nvSpPr>
            <p:cNvPr id="30" name="Text Box 28"/>
            <p:cNvSpPr txBox="1">
              <a:spLocks noChangeArrowheads="1"/>
            </p:cNvSpPr>
            <p:nvPr/>
          </p:nvSpPr>
          <p:spPr bwMode="black">
            <a:xfrm>
              <a:off x="4080" y="1690"/>
              <a:ext cx="9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1600" b="0">
                  <a:solidFill>
                    <a:schemeClr val="tx1"/>
                  </a:solidFill>
                </a:rPr>
                <a:t>100kbps</a:t>
              </a:r>
              <a:endParaRPr lang="en-US" altLang="zh-CN" sz="1600" b="0">
                <a:solidFill>
                  <a:schemeClr val="tx1"/>
                </a:solidFill>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C1B25D7C-8B72-FF4B-B773-D8B9142024A2}" type="slidenum">
              <a:rPr lang="en-US" altLang="zh-CN" sz="1500" b="0">
                <a:solidFill>
                  <a:schemeClr val="tx1"/>
                </a:solidFill>
              </a:rPr>
            </a:fld>
            <a:endParaRPr lang="en-US" altLang="zh-CN" sz="1500" b="0">
              <a:solidFill>
                <a:schemeClr val="tx1"/>
              </a:solidFill>
            </a:endParaRPr>
          </a:p>
        </p:txBody>
      </p:sp>
      <p:sp>
        <p:nvSpPr>
          <p:cNvPr id="33794" name="Rectangle 2"/>
          <p:cNvSpPr>
            <a:spLocks noGrp="1" noChangeArrowheads="1"/>
          </p:cNvSpPr>
          <p:nvPr>
            <p:ph type="title"/>
          </p:nvPr>
        </p:nvSpPr>
        <p:spPr/>
        <p:txBody>
          <a:bodyPr/>
          <a:lstStyle/>
          <a:p>
            <a:pPr eaLnBrk="1" hangingPunct="1"/>
            <a:r>
              <a:rPr lang="en-US" altLang="zh-CN" b="0">
                <a:ea typeface="SimSun" pitchFamily="2" charset="-122"/>
              </a:rPr>
              <a:t>Strange Phenomenon</a:t>
            </a:r>
            <a:endParaRPr lang="en-US" altLang="zh-CN" b="0">
              <a:ea typeface="SimSun" pitchFamily="2" charset="-122"/>
            </a:endParaRPr>
          </a:p>
        </p:txBody>
      </p:sp>
      <p:sp>
        <p:nvSpPr>
          <p:cNvPr id="33795" name="Rectangle 3"/>
          <p:cNvSpPr>
            <a:spLocks noGrp="1" noChangeArrowheads="1"/>
          </p:cNvSpPr>
          <p:nvPr>
            <p:ph type="body" idx="1"/>
          </p:nvPr>
        </p:nvSpPr>
        <p:spPr/>
        <p:txBody>
          <a:bodyPr/>
          <a:lstStyle/>
          <a:p>
            <a:pPr eaLnBrk="1" hangingPunct="1">
              <a:lnSpc>
                <a:spcPct val="80000"/>
              </a:lnSpc>
            </a:pPr>
            <a:r>
              <a:rPr kumimoji="0" lang="en-US" altLang="zh-CN" sz="2400">
                <a:ea typeface="SimSun" pitchFamily="2" charset="-122"/>
              </a:rPr>
              <a:t>Congestion at node 2 – a queue will grow</a:t>
            </a:r>
            <a:endParaRPr kumimoji="0" lang="en-US" altLang="zh-CN" sz="2400">
              <a:ea typeface="SimSun" pitchFamily="2" charset="-122"/>
            </a:endParaRPr>
          </a:p>
          <a:p>
            <a:pPr eaLnBrk="1" hangingPunct="1">
              <a:lnSpc>
                <a:spcPct val="80000"/>
              </a:lnSpc>
            </a:pPr>
            <a:r>
              <a:rPr kumimoji="0" lang="en-US" altLang="zh-CN" sz="2400">
                <a:ea typeface="SimSun" pitchFamily="2" charset="-122"/>
              </a:rPr>
              <a:t>Roughly, for every packet from customer 1, there are 10 packets from customer 0. </a:t>
            </a: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a:p>
            <a:pPr eaLnBrk="1" hangingPunct="1">
              <a:lnSpc>
                <a:spcPct val="80000"/>
              </a:lnSpc>
            </a:pPr>
            <a:r>
              <a:rPr kumimoji="0" lang="en-US" altLang="zh-CN" sz="2400">
                <a:ea typeface="SimSun" pitchFamily="2" charset="-122"/>
              </a:rPr>
              <a:t>Basically, this means that the packets from customer 0 unnecessarily occupy bandwidth of the bottleneck link that could be used by the data flow coming from customer 1 </a:t>
            </a: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a:p>
            <a:pPr eaLnBrk="1" hangingPunct="1">
              <a:lnSpc>
                <a:spcPct val="80000"/>
              </a:lnSpc>
            </a:pPr>
            <a:r>
              <a:rPr kumimoji="0" lang="en-US" altLang="zh-CN" sz="2400">
                <a:ea typeface="SimSun" pitchFamily="2" charset="-122"/>
              </a:rPr>
              <a:t> the rate will be narrowed down to 100 kbps at the 3–4 link anyway. </a:t>
            </a: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a:p>
            <a:pPr eaLnBrk="1" hangingPunct="1">
              <a:lnSpc>
                <a:spcPct val="80000"/>
              </a:lnSpc>
            </a:pPr>
            <a:r>
              <a:rPr kumimoji="0" lang="en-US" altLang="zh-CN" sz="2400">
                <a:ea typeface="SimSun" pitchFamily="2" charset="-122"/>
              </a:rPr>
              <a:t>The more the customer 0 sends, the greater this problem.</a:t>
            </a:r>
            <a:endParaRPr kumimoji="0" lang="en-US" altLang="zh-CN" sz="2400">
              <a:ea typeface="SimSun" pitchFamily="2" charset="-122"/>
            </a:endParaRPr>
          </a:p>
          <a:p>
            <a:pPr eaLnBrk="1" hangingPunct="1">
              <a:lnSpc>
                <a:spcPct val="80000"/>
              </a:lnSpc>
            </a:pPr>
            <a:endParaRPr kumimoji="0" lang="en-US" altLang="zh-CN" sz="2400">
              <a:ea typeface="SimSun" pitchFamily="2"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229F2C7F-082D-3B42-8B28-978BAA25E6F2}" type="slidenum">
              <a:rPr lang="en-US" altLang="zh-CN" sz="1500" b="0">
                <a:solidFill>
                  <a:schemeClr val="tx1"/>
                </a:solidFill>
              </a:rPr>
            </a:fld>
            <a:endParaRPr lang="en-US" altLang="zh-CN" sz="1500" b="0">
              <a:solidFill>
                <a:schemeClr val="tx1"/>
              </a:solidFill>
            </a:endParaRPr>
          </a:p>
        </p:txBody>
      </p:sp>
      <p:sp>
        <p:nvSpPr>
          <p:cNvPr id="34818" name="Rectangle 2"/>
          <p:cNvSpPr>
            <a:spLocks noGrp="1" noChangeArrowheads="1"/>
          </p:cNvSpPr>
          <p:nvPr>
            <p:ph type="title"/>
          </p:nvPr>
        </p:nvSpPr>
        <p:spPr/>
        <p:txBody>
          <a:bodyPr/>
          <a:lstStyle/>
          <a:p>
            <a:pPr eaLnBrk="1" hangingPunct="1"/>
            <a:r>
              <a:rPr lang="en-US" altLang="zh-CN" b="0">
                <a:ea typeface="SimSun" pitchFamily="2" charset="-122"/>
              </a:rPr>
              <a:t>Queue at Router 2</a:t>
            </a:r>
            <a:endParaRPr lang="en-US" altLang="zh-CN" b="0">
              <a:ea typeface="SimSun" pitchFamily="2" charset="-122"/>
            </a:endParaRPr>
          </a:p>
        </p:txBody>
      </p:sp>
      <p:sp>
        <p:nvSpPr>
          <p:cNvPr id="34819" name="Rectangle 3"/>
          <p:cNvSpPr>
            <a:spLocks noGrp="1" noChangeArrowheads="1"/>
          </p:cNvSpPr>
          <p:nvPr>
            <p:ph type="body" idx="1"/>
          </p:nvPr>
        </p:nvSpPr>
        <p:spPr/>
        <p:txBody>
          <a:bodyPr/>
          <a:lstStyle/>
          <a:p>
            <a:pPr eaLnBrk="1" hangingPunct="1"/>
            <a:endParaRPr kumimoji="0" lang="zh-CN" altLang="en-US">
              <a:ea typeface="SimSun" pitchFamily="2" charset="-122"/>
            </a:endParaRPr>
          </a:p>
        </p:txBody>
      </p:sp>
      <p:pic>
        <p:nvPicPr>
          <p:cNvPr id="348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black">
          <a:xfrm>
            <a:off x="2590800" y="1524000"/>
            <a:ext cx="68580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5"/>
          <p:cNvSpPr>
            <a:spLocks noChangeArrowheads="1"/>
          </p:cNvSpPr>
          <p:nvPr/>
        </p:nvSpPr>
        <p:spPr bwMode="black">
          <a:xfrm>
            <a:off x="4572000" y="4495800"/>
            <a:ext cx="563880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pPr algn="l"/>
            <a:r>
              <a:rPr lang="en-US" altLang="zh-CN" sz="2000" b="0">
                <a:solidFill>
                  <a:srgbClr val="FF0000"/>
                </a:solidFill>
              </a:rPr>
              <a:t>since both sources keep increasing their rates no matter what the capacities beyond their access links are, there will be congestion at node 2 – a queue will grow, </a:t>
            </a:r>
            <a:endParaRPr lang="en-US" altLang="zh-CN" sz="2000" b="0">
              <a:solidFill>
                <a:srgbClr val="FF0000"/>
              </a:solidFill>
            </a:endParaRPr>
          </a:p>
          <a:p>
            <a:pPr algn="l"/>
            <a:r>
              <a:rPr lang="en-US" altLang="zh-CN" sz="2000" b="0">
                <a:solidFill>
                  <a:srgbClr val="FF0000"/>
                </a:solidFill>
              </a:rPr>
              <a:t>and this queue will have more packets that stem from customer 0.</a:t>
            </a:r>
            <a:endParaRPr lang="en-US" altLang="zh-CN" sz="2000" b="0">
              <a:solidFill>
                <a:srgbClr val="FF0000"/>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5"/>
          <p:cNvSpPr>
            <a:spLocks noGrp="1" noChangeArrowheads="1"/>
          </p:cNvSpPr>
          <p:nvPr>
            <p:ph idx="1"/>
          </p:nvPr>
        </p:nvSpPr>
        <p:spPr>
          <a:xfrm>
            <a:off x="623394" y="1432262"/>
            <a:ext cx="4766569" cy="4848225"/>
          </a:xfrm>
        </p:spPr>
        <p:txBody>
          <a:bodyPr/>
          <a:lstStyle/>
          <a:p>
            <a:pPr eaLnBrk="1" hangingPunct="1">
              <a:lnSpc>
                <a:spcPct val="90000"/>
              </a:lnSpc>
              <a:defRPr/>
            </a:pPr>
            <a:r>
              <a:rPr sz="2400" u="sng" dirty="0">
                <a:solidFill>
                  <a:schemeClr val="accent2">
                    <a:lumMod val="75000"/>
                  </a:schemeClr>
                </a:solidFill>
              </a:rPr>
              <a:t>knee</a:t>
            </a:r>
            <a:r>
              <a:rPr sz="2400" dirty="0"/>
              <a:t> – point after which </a:t>
            </a:r>
            <a:endParaRPr sz="2400" dirty="0"/>
          </a:p>
          <a:p>
            <a:pPr lvl="1" eaLnBrk="1" hangingPunct="1">
              <a:lnSpc>
                <a:spcPct val="90000"/>
              </a:lnSpc>
              <a:defRPr/>
            </a:pPr>
            <a:r>
              <a:rPr dirty="0"/>
              <a:t>throughput </a:t>
            </a:r>
            <a:r>
              <a:rPr dirty="0">
                <a:solidFill>
                  <a:schemeClr val="accent2">
                    <a:lumMod val="75000"/>
                  </a:schemeClr>
                </a:solidFill>
              </a:rPr>
              <a:t>increases very slowly</a:t>
            </a:r>
            <a:endParaRPr dirty="0">
              <a:solidFill>
                <a:schemeClr val="accent2">
                  <a:lumMod val="75000"/>
                </a:schemeClr>
              </a:solidFill>
            </a:endParaRPr>
          </a:p>
          <a:p>
            <a:pPr lvl="1" eaLnBrk="1" hangingPunct="1">
              <a:lnSpc>
                <a:spcPct val="90000"/>
              </a:lnSpc>
              <a:defRPr/>
            </a:pPr>
            <a:r>
              <a:rPr dirty="0"/>
              <a:t>delay </a:t>
            </a:r>
            <a:r>
              <a:rPr dirty="0">
                <a:solidFill>
                  <a:schemeClr val="accent2">
                    <a:lumMod val="75000"/>
                  </a:schemeClr>
                </a:solidFill>
              </a:rPr>
              <a:t>increases fast</a:t>
            </a:r>
            <a:endParaRPr dirty="0">
              <a:solidFill>
                <a:schemeClr val="accent2">
                  <a:lumMod val="75000"/>
                </a:schemeClr>
              </a:solidFill>
            </a:endParaRPr>
          </a:p>
          <a:p>
            <a:pPr eaLnBrk="1" hangingPunct="1">
              <a:lnSpc>
                <a:spcPct val="90000"/>
              </a:lnSpc>
              <a:defRPr/>
            </a:pPr>
            <a:r>
              <a:rPr sz="2400" u="sng" dirty="0">
                <a:solidFill>
                  <a:schemeClr val="accent2">
                    <a:lumMod val="75000"/>
                  </a:schemeClr>
                </a:solidFill>
              </a:rPr>
              <a:t>cliff</a:t>
            </a:r>
            <a:r>
              <a:rPr sz="2400" dirty="0"/>
              <a:t> – point after which</a:t>
            </a:r>
            <a:endParaRPr sz="2400" dirty="0"/>
          </a:p>
          <a:p>
            <a:pPr lvl="1" eaLnBrk="1" hangingPunct="1">
              <a:lnSpc>
                <a:spcPct val="90000"/>
              </a:lnSpc>
              <a:defRPr/>
            </a:pPr>
            <a:r>
              <a:rPr dirty="0"/>
              <a:t>throughput starts to</a:t>
            </a:r>
            <a:r>
              <a:rPr dirty="0">
                <a:solidFill>
                  <a:srgbClr val="00B0F0"/>
                </a:solidFill>
              </a:rPr>
              <a:t> </a:t>
            </a:r>
            <a:r>
              <a:rPr dirty="0">
                <a:solidFill>
                  <a:schemeClr val="accent2">
                    <a:lumMod val="75000"/>
                  </a:schemeClr>
                </a:solidFill>
              </a:rPr>
              <a:t>decrease very fast to zero </a:t>
            </a:r>
            <a:r>
              <a:rPr dirty="0"/>
              <a:t>(congestion collapse)</a:t>
            </a:r>
            <a:endParaRPr dirty="0"/>
          </a:p>
          <a:p>
            <a:pPr lvl="1" eaLnBrk="1" hangingPunct="1">
              <a:lnSpc>
                <a:spcPct val="90000"/>
              </a:lnSpc>
              <a:defRPr/>
            </a:pPr>
            <a:r>
              <a:rPr dirty="0"/>
              <a:t>delay </a:t>
            </a:r>
            <a:r>
              <a:rPr dirty="0">
                <a:solidFill>
                  <a:schemeClr val="accent2">
                    <a:lumMod val="75000"/>
                  </a:schemeClr>
                </a:solidFill>
              </a:rPr>
              <a:t>approaches infinity</a:t>
            </a:r>
            <a:endParaRPr dirty="0">
              <a:solidFill>
                <a:schemeClr val="accent2">
                  <a:lumMod val="75000"/>
                </a:schemeClr>
              </a:solidFill>
            </a:endParaRPr>
          </a:p>
          <a:p>
            <a:pPr eaLnBrk="1" hangingPunct="1">
              <a:lnSpc>
                <a:spcPct val="90000"/>
              </a:lnSpc>
              <a:defRPr/>
            </a:pPr>
            <a:r>
              <a:rPr sz="2400" dirty="0"/>
              <a:t>Note (in an</a:t>
            </a:r>
            <a:r>
              <a:rPr sz="2400" dirty="0">
                <a:solidFill>
                  <a:schemeClr val="accent2">
                    <a:lumMod val="75000"/>
                  </a:schemeClr>
                </a:solidFill>
              </a:rPr>
              <a:t> </a:t>
            </a:r>
            <a:r>
              <a:rPr sz="2400" u="sng" dirty="0">
                <a:solidFill>
                  <a:schemeClr val="accent2">
                    <a:lumMod val="75000"/>
                  </a:schemeClr>
                </a:solidFill>
              </a:rPr>
              <a:t>M/M/1</a:t>
            </a:r>
            <a:r>
              <a:rPr sz="2400" dirty="0">
                <a:solidFill>
                  <a:schemeClr val="accent2">
                    <a:lumMod val="75000"/>
                  </a:schemeClr>
                </a:solidFill>
              </a:rPr>
              <a:t> </a:t>
            </a:r>
            <a:r>
              <a:rPr sz="2400" dirty="0"/>
              <a:t>queue)</a:t>
            </a:r>
            <a:endParaRPr sz="2400" dirty="0"/>
          </a:p>
          <a:p>
            <a:pPr lvl="1" eaLnBrk="1" hangingPunct="1">
              <a:lnSpc>
                <a:spcPct val="90000"/>
              </a:lnSpc>
              <a:defRPr/>
            </a:pPr>
            <a:r>
              <a:rPr dirty="0">
                <a:solidFill>
                  <a:schemeClr val="accent2">
                    <a:lumMod val="75000"/>
                  </a:schemeClr>
                </a:solidFill>
              </a:rPr>
              <a:t>delay = </a:t>
            </a:r>
            <a:r>
              <a:rPr lang="el-GR" sz="2800" dirty="0">
                <a:solidFill>
                  <a:schemeClr val="accent2">
                    <a:lumMod val="75000"/>
                  </a:schemeClr>
                </a:solidFill>
              </a:rPr>
              <a:t>μ</a:t>
            </a:r>
            <a:r>
              <a:rPr sz="2800" baseline="30000" dirty="0">
                <a:solidFill>
                  <a:schemeClr val="accent2">
                    <a:lumMod val="75000"/>
                  </a:schemeClr>
                </a:solidFill>
              </a:rPr>
              <a:t>-1</a:t>
            </a:r>
            <a:r>
              <a:rPr dirty="0">
                <a:solidFill>
                  <a:schemeClr val="accent2">
                    <a:lumMod val="75000"/>
                  </a:schemeClr>
                </a:solidFill>
              </a:rPr>
              <a:t>/(1 – </a:t>
            </a:r>
            <a:r>
              <a:rPr lang="el-GR" sz="2800" dirty="0">
                <a:solidFill>
                  <a:schemeClr val="accent2">
                    <a:lumMod val="75000"/>
                  </a:schemeClr>
                </a:solidFill>
              </a:rPr>
              <a:t>ρ</a:t>
            </a:r>
            <a:r>
              <a:rPr dirty="0">
                <a:solidFill>
                  <a:schemeClr val="accent2">
                    <a:lumMod val="75000"/>
                  </a:schemeClr>
                </a:solidFill>
              </a:rPr>
              <a:t>)</a:t>
            </a:r>
            <a:endParaRPr dirty="0">
              <a:solidFill>
                <a:schemeClr val="accent2">
                  <a:lumMod val="75000"/>
                </a:schemeClr>
              </a:solidFill>
            </a:endParaRPr>
          </a:p>
          <a:p>
            <a:pPr lvl="1" eaLnBrk="1" hangingPunct="1">
              <a:lnSpc>
                <a:spcPct val="90000"/>
              </a:lnSpc>
              <a:buFontTx/>
              <a:buNone/>
              <a:defRPr/>
            </a:pPr>
            <a:r>
              <a:rPr sz="2800" dirty="0">
                <a:solidFill>
                  <a:schemeClr val="accent2">
                    <a:lumMod val="75000"/>
                  </a:schemeClr>
                </a:solidFill>
              </a:rPr>
              <a:t>  </a:t>
            </a:r>
            <a:r>
              <a:rPr lang="el-GR" sz="2800" dirty="0">
                <a:solidFill>
                  <a:schemeClr val="accent2">
                    <a:lumMod val="75000"/>
                  </a:schemeClr>
                </a:solidFill>
              </a:rPr>
              <a:t>ρ</a:t>
            </a:r>
            <a:r>
              <a:rPr sz="2800" dirty="0">
                <a:solidFill>
                  <a:schemeClr val="accent2">
                    <a:lumMod val="75000"/>
                  </a:schemeClr>
                </a:solidFill>
              </a:rPr>
              <a:t>= </a:t>
            </a:r>
            <a:r>
              <a:rPr lang="el-GR" sz="2800" dirty="0">
                <a:solidFill>
                  <a:schemeClr val="accent2">
                    <a:lumMod val="75000"/>
                  </a:schemeClr>
                </a:solidFill>
                <a:cs typeface="Times New Roman" panose="02020503050405090304" pitchFamily="18" charset="0"/>
              </a:rPr>
              <a:t>λ</a:t>
            </a:r>
            <a:r>
              <a:rPr sz="2800" dirty="0">
                <a:solidFill>
                  <a:schemeClr val="accent2">
                    <a:lumMod val="75000"/>
                  </a:schemeClr>
                </a:solidFill>
              </a:rPr>
              <a:t>/ </a:t>
            </a:r>
            <a:r>
              <a:rPr lang="el-GR" sz="2800" dirty="0">
                <a:solidFill>
                  <a:schemeClr val="accent2">
                    <a:lumMod val="75000"/>
                  </a:schemeClr>
                </a:solidFill>
              </a:rPr>
              <a:t>μ</a:t>
            </a:r>
            <a:endParaRPr sz="2800" dirty="0">
              <a:solidFill>
                <a:schemeClr val="accent2">
                  <a:lumMod val="75000"/>
                </a:schemeClr>
              </a:solidFill>
            </a:endParaRPr>
          </a:p>
        </p:txBody>
      </p:sp>
      <p:sp>
        <p:nvSpPr>
          <p:cNvPr id="160773"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616730D0-ED68-4F20-8E18-1558D7B58DEF}"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160774" name="Rectangle 3"/>
          <p:cNvSpPr>
            <a:spLocks noChangeArrowheads="1"/>
          </p:cNvSpPr>
          <p:nvPr/>
        </p:nvSpPr>
        <p:spPr bwMode="auto">
          <a:xfrm>
            <a:off x="8586788" y="1905000"/>
            <a:ext cx="685800" cy="4191000"/>
          </a:xfrm>
          <a:prstGeom prst="rect">
            <a:avLst/>
          </a:prstGeom>
          <a:solidFill>
            <a:srgbClr val="CCFFFF"/>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160775" name="Line 6"/>
          <p:cNvSpPr>
            <a:spLocks noChangeShapeType="1"/>
          </p:cNvSpPr>
          <p:nvPr/>
        </p:nvSpPr>
        <p:spPr bwMode="auto">
          <a:xfrm flipH="1" flipV="1">
            <a:off x="6453188" y="1752600"/>
            <a:ext cx="0" cy="19050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76" name="Line 7"/>
          <p:cNvSpPr>
            <a:spLocks noChangeShapeType="1"/>
          </p:cNvSpPr>
          <p:nvPr/>
        </p:nvSpPr>
        <p:spPr bwMode="auto">
          <a:xfrm>
            <a:off x="6453188" y="3657600"/>
            <a:ext cx="3124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77" name="Freeform 8"/>
          <p:cNvSpPr/>
          <p:nvPr/>
        </p:nvSpPr>
        <p:spPr bwMode="auto">
          <a:xfrm>
            <a:off x="6453188" y="1905000"/>
            <a:ext cx="2514600" cy="1771650"/>
          </a:xfrm>
          <a:custGeom>
            <a:avLst/>
            <a:gdLst>
              <a:gd name="T0" fmla="*/ 0 w 1584"/>
              <a:gd name="T1" fmla="*/ 2147483646 h 1212"/>
              <a:gd name="T2" fmla="*/ 0 w 1584"/>
              <a:gd name="T3" fmla="*/ 2147483646 h 1212"/>
              <a:gd name="T4" fmla="*/ 2147483646 w 1584"/>
              <a:gd name="T5" fmla="*/ 2147483646 h 1212"/>
              <a:gd name="T6" fmla="*/ 2147483646 w 1584"/>
              <a:gd name="T7" fmla="*/ 2147483646 h 1212"/>
              <a:gd name="T8" fmla="*/ 2147483646 w 1584"/>
              <a:gd name="T9" fmla="*/ 2147483646 h 1212"/>
              <a:gd name="T10" fmla="*/ 2147483646 w 1584"/>
              <a:gd name="T11" fmla="*/ 2147483646 h 1212"/>
              <a:gd name="T12" fmla="*/ 2147483646 w 1584"/>
              <a:gd name="T13" fmla="*/ 0 h 1212"/>
              <a:gd name="T14" fmla="*/ 2147483646 w 1584"/>
              <a:gd name="T15" fmla="*/ 0 h 1212"/>
              <a:gd name="T16" fmla="*/ 2147483646 w 1584"/>
              <a:gd name="T17" fmla="*/ 2147483646 h 1212"/>
              <a:gd name="T18" fmla="*/ 2147483646 w 1584"/>
              <a:gd name="T19" fmla="*/ 2147483646 h 1212"/>
              <a:gd name="T20" fmla="*/ 2147483646 w 1584"/>
              <a:gd name="T21" fmla="*/ 2147483646 h 1212"/>
              <a:gd name="T22" fmla="*/ 2147483646 w 1584"/>
              <a:gd name="T23" fmla="*/ 2147483646 h 1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4" h="1212">
                <a:moveTo>
                  <a:pt x="0" y="1212"/>
                </a:moveTo>
                <a:cubicBezTo>
                  <a:pt x="0" y="1198"/>
                  <a:pt x="0" y="1184"/>
                  <a:pt x="0" y="1170"/>
                </a:cubicBezTo>
                <a:lnTo>
                  <a:pt x="96" y="768"/>
                </a:lnTo>
                <a:lnTo>
                  <a:pt x="240" y="480"/>
                </a:lnTo>
                <a:lnTo>
                  <a:pt x="480" y="192"/>
                </a:lnTo>
                <a:lnTo>
                  <a:pt x="816" y="48"/>
                </a:lnTo>
                <a:lnTo>
                  <a:pt x="1104" y="0"/>
                </a:lnTo>
                <a:lnTo>
                  <a:pt x="1344" y="0"/>
                </a:lnTo>
                <a:lnTo>
                  <a:pt x="1392" y="480"/>
                </a:lnTo>
                <a:lnTo>
                  <a:pt x="1488" y="1008"/>
                </a:lnTo>
                <a:lnTo>
                  <a:pt x="1536" y="1152"/>
                </a:lnTo>
                <a:lnTo>
                  <a:pt x="1584" y="120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78" name="Line 9"/>
          <p:cNvSpPr>
            <a:spLocks noChangeShapeType="1"/>
          </p:cNvSpPr>
          <p:nvPr/>
        </p:nvSpPr>
        <p:spPr bwMode="auto">
          <a:xfrm>
            <a:off x="8586788" y="1752600"/>
            <a:ext cx="0" cy="205740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79" name="Line 10"/>
          <p:cNvSpPr>
            <a:spLocks noChangeShapeType="1"/>
          </p:cNvSpPr>
          <p:nvPr/>
        </p:nvSpPr>
        <p:spPr bwMode="auto">
          <a:xfrm>
            <a:off x="7215188" y="1752600"/>
            <a:ext cx="0" cy="205740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0" name="Line 11"/>
          <p:cNvSpPr>
            <a:spLocks noChangeShapeType="1"/>
          </p:cNvSpPr>
          <p:nvPr/>
        </p:nvSpPr>
        <p:spPr bwMode="auto">
          <a:xfrm flipH="1" flipV="1">
            <a:off x="6453188" y="3962400"/>
            <a:ext cx="0" cy="21336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1" name="Line 12"/>
          <p:cNvSpPr>
            <a:spLocks noChangeShapeType="1"/>
          </p:cNvSpPr>
          <p:nvPr/>
        </p:nvSpPr>
        <p:spPr bwMode="auto">
          <a:xfrm>
            <a:off x="6453188" y="6096000"/>
            <a:ext cx="3124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2" name="Line 13"/>
          <p:cNvSpPr>
            <a:spLocks noChangeShapeType="1"/>
          </p:cNvSpPr>
          <p:nvPr/>
        </p:nvSpPr>
        <p:spPr bwMode="auto">
          <a:xfrm>
            <a:off x="7215188" y="3962400"/>
            <a:ext cx="0" cy="220980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3" name="Line 14"/>
          <p:cNvSpPr>
            <a:spLocks noChangeShapeType="1"/>
          </p:cNvSpPr>
          <p:nvPr/>
        </p:nvSpPr>
        <p:spPr bwMode="auto">
          <a:xfrm>
            <a:off x="8586788" y="3962400"/>
            <a:ext cx="0" cy="220980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4" name="Line 15"/>
          <p:cNvSpPr>
            <a:spLocks noChangeShapeType="1"/>
          </p:cNvSpPr>
          <p:nvPr/>
        </p:nvSpPr>
        <p:spPr bwMode="auto">
          <a:xfrm>
            <a:off x="7215188" y="1905000"/>
            <a:ext cx="1371600" cy="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5" name="Freeform 16"/>
          <p:cNvSpPr/>
          <p:nvPr/>
        </p:nvSpPr>
        <p:spPr bwMode="auto">
          <a:xfrm>
            <a:off x="6453188" y="4572000"/>
            <a:ext cx="2133600" cy="1371600"/>
          </a:xfrm>
          <a:custGeom>
            <a:avLst/>
            <a:gdLst>
              <a:gd name="T0" fmla="*/ 0 w 1344"/>
              <a:gd name="T1" fmla="*/ 2147483646 h 864"/>
              <a:gd name="T2" fmla="*/ 2147483646 w 1344"/>
              <a:gd name="T3" fmla="*/ 2147483646 h 864"/>
              <a:gd name="T4" fmla="*/ 2147483646 w 1344"/>
              <a:gd name="T5" fmla="*/ 0 h 864"/>
              <a:gd name="T6" fmla="*/ 0 60000 65536"/>
              <a:gd name="T7" fmla="*/ 0 60000 65536"/>
              <a:gd name="T8" fmla="*/ 0 60000 65536"/>
            </a:gdLst>
            <a:ahLst/>
            <a:cxnLst>
              <a:cxn ang="T6">
                <a:pos x="T0" y="T1"/>
              </a:cxn>
              <a:cxn ang="T7">
                <a:pos x="T2" y="T3"/>
              </a:cxn>
              <a:cxn ang="T8">
                <a:pos x="T4" y="T5"/>
              </a:cxn>
            </a:cxnLst>
            <a:rect l="0" t="0" r="r" b="b"/>
            <a:pathLst>
              <a:path w="1344" h="864">
                <a:moveTo>
                  <a:pt x="0" y="864"/>
                </a:moveTo>
                <a:lnTo>
                  <a:pt x="480" y="864"/>
                </a:lnTo>
                <a:lnTo>
                  <a:pt x="1344" y="0"/>
                </a:lnTo>
              </a:path>
            </a:pathLst>
          </a:custGeom>
          <a:noFill/>
          <a:ln w="12700"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6" name="Freeform 17"/>
          <p:cNvSpPr/>
          <p:nvPr/>
        </p:nvSpPr>
        <p:spPr bwMode="auto">
          <a:xfrm>
            <a:off x="6453188" y="3962400"/>
            <a:ext cx="2209800" cy="1981200"/>
          </a:xfrm>
          <a:custGeom>
            <a:avLst/>
            <a:gdLst>
              <a:gd name="T0" fmla="*/ 0 w 1392"/>
              <a:gd name="T1" fmla="*/ 2147483646 h 1248"/>
              <a:gd name="T2" fmla="*/ 2147483646 w 1392"/>
              <a:gd name="T3" fmla="*/ 2147483646 h 1248"/>
              <a:gd name="T4" fmla="*/ 2147483646 w 1392"/>
              <a:gd name="T5" fmla="*/ 2147483646 h 1248"/>
              <a:gd name="T6" fmla="*/ 2147483646 w 1392"/>
              <a:gd name="T7" fmla="*/ 2147483646 h 1248"/>
              <a:gd name="T8" fmla="*/ 2147483646 w 1392"/>
              <a:gd name="T9" fmla="*/ 2147483646 h 1248"/>
              <a:gd name="T10" fmla="*/ 2147483646 w 1392"/>
              <a:gd name="T11" fmla="*/ 2147483646 h 1248"/>
              <a:gd name="T12" fmla="*/ 2147483646 w 1392"/>
              <a:gd name="T13" fmla="*/ 0 h 12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2" h="1248">
                <a:moveTo>
                  <a:pt x="0" y="1248"/>
                </a:moveTo>
                <a:lnTo>
                  <a:pt x="480" y="1152"/>
                </a:lnTo>
                <a:lnTo>
                  <a:pt x="816" y="912"/>
                </a:lnTo>
                <a:lnTo>
                  <a:pt x="1104" y="624"/>
                </a:lnTo>
                <a:lnTo>
                  <a:pt x="1296" y="384"/>
                </a:lnTo>
                <a:lnTo>
                  <a:pt x="1344" y="288"/>
                </a:lnTo>
                <a:lnTo>
                  <a:pt x="1392"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87" name="Text Box 18"/>
          <p:cNvSpPr txBox="1">
            <a:spLocks noChangeArrowheads="1"/>
          </p:cNvSpPr>
          <p:nvPr/>
        </p:nvSpPr>
        <p:spPr bwMode="auto">
          <a:xfrm>
            <a:off x="9234020" y="6096003"/>
            <a:ext cx="753412" cy="39754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Load</a:t>
            </a:r>
            <a:endParaRPr lang="en-US" altLang="zh-CN" sz="2000">
              <a:latin typeface="Arial" panose="020B0604020202090204" pitchFamily="34" charset="0"/>
            </a:endParaRPr>
          </a:p>
        </p:txBody>
      </p:sp>
      <p:sp>
        <p:nvSpPr>
          <p:cNvPr id="160788" name="Text Box 19"/>
          <p:cNvSpPr txBox="1">
            <a:spLocks noChangeArrowheads="1"/>
          </p:cNvSpPr>
          <p:nvPr/>
        </p:nvSpPr>
        <p:spPr bwMode="auto">
          <a:xfrm>
            <a:off x="9234020" y="3657603"/>
            <a:ext cx="753412" cy="39754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Load</a:t>
            </a:r>
            <a:endParaRPr lang="en-US" altLang="zh-CN" sz="2000">
              <a:latin typeface="Arial" panose="020B0604020202090204" pitchFamily="34" charset="0"/>
            </a:endParaRPr>
          </a:p>
        </p:txBody>
      </p:sp>
      <p:sp>
        <p:nvSpPr>
          <p:cNvPr id="160789" name="Text Box 20"/>
          <p:cNvSpPr txBox="1">
            <a:spLocks noChangeArrowheads="1"/>
          </p:cNvSpPr>
          <p:nvPr/>
        </p:nvSpPr>
        <p:spPr bwMode="auto">
          <a:xfrm rot="-5400000">
            <a:off x="5509338" y="2217406"/>
            <a:ext cx="1494000" cy="39754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Throughput</a:t>
            </a:r>
            <a:endParaRPr lang="en-US" altLang="zh-CN" sz="2000">
              <a:latin typeface="Arial" panose="020B0604020202090204" pitchFamily="34" charset="0"/>
            </a:endParaRPr>
          </a:p>
        </p:txBody>
      </p:sp>
      <p:sp>
        <p:nvSpPr>
          <p:cNvPr id="160790" name="Text Box 21"/>
          <p:cNvSpPr txBox="1">
            <a:spLocks noChangeArrowheads="1"/>
          </p:cNvSpPr>
          <p:nvPr/>
        </p:nvSpPr>
        <p:spPr bwMode="auto">
          <a:xfrm rot="-5400000">
            <a:off x="5833179" y="4103356"/>
            <a:ext cx="839975" cy="39754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Delay</a:t>
            </a:r>
            <a:endParaRPr lang="en-US" altLang="zh-CN" sz="2000">
              <a:latin typeface="Arial" panose="020B0604020202090204" pitchFamily="34" charset="0"/>
            </a:endParaRPr>
          </a:p>
        </p:txBody>
      </p:sp>
      <p:sp>
        <p:nvSpPr>
          <p:cNvPr id="160791" name="Text Box 22"/>
          <p:cNvSpPr txBox="1">
            <a:spLocks noChangeArrowheads="1"/>
          </p:cNvSpPr>
          <p:nvPr/>
        </p:nvSpPr>
        <p:spPr bwMode="auto">
          <a:xfrm>
            <a:off x="6784576" y="1435103"/>
            <a:ext cx="738986" cy="39754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knee</a:t>
            </a:r>
            <a:endParaRPr lang="en-US" altLang="zh-CN" sz="2000">
              <a:latin typeface="Arial" panose="020B0604020202090204" pitchFamily="34" charset="0"/>
            </a:endParaRPr>
          </a:p>
        </p:txBody>
      </p:sp>
      <p:sp>
        <p:nvSpPr>
          <p:cNvPr id="160792" name="Text Box 23"/>
          <p:cNvSpPr txBox="1">
            <a:spLocks noChangeArrowheads="1"/>
          </p:cNvSpPr>
          <p:nvPr/>
        </p:nvSpPr>
        <p:spPr bwMode="auto">
          <a:xfrm>
            <a:off x="8320091" y="1435100"/>
            <a:ext cx="561975" cy="3937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cliff</a:t>
            </a:r>
            <a:endParaRPr lang="en-US" altLang="zh-CN" sz="2000">
              <a:latin typeface="Arial" panose="020B0604020202090204" pitchFamily="34" charset="0"/>
            </a:endParaRPr>
          </a:p>
        </p:txBody>
      </p:sp>
      <p:sp>
        <p:nvSpPr>
          <p:cNvPr id="160793" name="Text Box 24"/>
          <p:cNvSpPr txBox="1">
            <a:spLocks noChangeArrowheads="1"/>
          </p:cNvSpPr>
          <p:nvPr/>
        </p:nvSpPr>
        <p:spPr bwMode="auto">
          <a:xfrm>
            <a:off x="9251416" y="2349503"/>
            <a:ext cx="1423468" cy="7053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congestion</a:t>
            </a:r>
            <a:endParaRPr lang="en-US" altLang="zh-CN" sz="2000">
              <a:latin typeface="Arial" panose="020B0604020202090204" pitchFamily="34" charset="0"/>
            </a:endParaRPr>
          </a:p>
          <a:p>
            <a:pPr algn="ctr">
              <a:spcBef>
                <a:spcPct val="0"/>
              </a:spcBef>
              <a:buClrTx/>
              <a:buSzTx/>
              <a:buFontTx/>
              <a:buNone/>
            </a:pPr>
            <a:r>
              <a:rPr lang="en-US" altLang="zh-CN" sz="2000">
                <a:latin typeface="Arial" panose="020B0604020202090204" pitchFamily="34" charset="0"/>
              </a:rPr>
              <a:t>collapse</a:t>
            </a:r>
            <a:endParaRPr lang="en-US" altLang="zh-CN" sz="2000">
              <a:latin typeface="Arial" panose="020B0604020202090204" pitchFamily="34" charset="0"/>
            </a:endParaRPr>
          </a:p>
        </p:txBody>
      </p:sp>
      <p:sp>
        <p:nvSpPr>
          <p:cNvPr id="160794" name="AutoShape 25"/>
          <p:cNvSpPr/>
          <p:nvPr/>
        </p:nvSpPr>
        <p:spPr bwMode="auto">
          <a:xfrm rot="-5400000">
            <a:off x="8829675" y="1485900"/>
            <a:ext cx="152400" cy="685800"/>
          </a:xfrm>
          <a:prstGeom prst="rightBrace">
            <a:avLst>
              <a:gd name="adj1" fmla="val 37500"/>
              <a:gd name="adj2" fmla="val 50000"/>
            </a:avLst>
          </a:prstGeom>
          <a:noFill/>
          <a:ln w="12700">
            <a:solidFill>
              <a:schemeClr val="tx1"/>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160795" name="Line 26"/>
          <p:cNvSpPr>
            <a:spLocks noChangeShapeType="1"/>
          </p:cNvSpPr>
          <p:nvPr/>
        </p:nvSpPr>
        <p:spPr bwMode="auto">
          <a:xfrm flipH="1">
            <a:off x="8943975" y="2971800"/>
            <a:ext cx="762000" cy="609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0796" name="Text Box 27"/>
          <p:cNvSpPr txBox="1">
            <a:spLocks noChangeArrowheads="1"/>
          </p:cNvSpPr>
          <p:nvPr/>
        </p:nvSpPr>
        <p:spPr bwMode="auto">
          <a:xfrm>
            <a:off x="9458553" y="1358903"/>
            <a:ext cx="937758" cy="7053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packet</a:t>
            </a:r>
            <a:endParaRPr lang="en-US" altLang="zh-CN" sz="2000">
              <a:latin typeface="Arial" panose="020B0604020202090204" pitchFamily="34" charset="0"/>
            </a:endParaRPr>
          </a:p>
          <a:p>
            <a:pPr algn="ctr">
              <a:spcBef>
                <a:spcPct val="0"/>
              </a:spcBef>
              <a:buClrTx/>
              <a:buSzTx/>
              <a:buFontTx/>
              <a:buNone/>
            </a:pPr>
            <a:r>
              <a:rPr lang="en-US" altLang="zh-CN" sz="2000">
                <a:latin typeface="Arial" panose="020B0604020202090204" pitchFamily="34" charset="0"/>
              </a:rPr>
              <a:t>loss</a:t>
            </a:r>
            <a:endParaRPr lang="en-US" altLang="zh-CN" sz="2000">
              <a:latin typeface="Arial" panose="020B0604020202090204" pitchFamily="34" charset="0"/>
            </a:endParaRPr>
          </a:p>
        </p:txBody>
      </p:sp>
      <p:sp>
        <p:nvSpPr>
          <p:cNvPr id="160797" name="Line 28"/>
          <p:cNvSpPr>
            <a:spLocks noChangeShapeType="1"/>
          </p:cNvSpPr>
          <p:nvPr/>
        </p:nvSpPr>
        <p:spPr bwMode="auto">
          <a:xfrm flipH="1">
            <a:off x="8943975" y="1600200"/>
            <a:ext cx="533400" cy="1524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3" name="标题 2"/>
          <p:cNvSpPr>
            <a:spLocks noGrp="1"/>
          </p:cNvSpPr>
          <p:nvPr>
            <p:ph type="title"/>
          </p:nvPr>
        </p:nvSpPr>
        <p:spPr/>
        <p:txBody>
          <a:bodyPr/>
          <a:lstStyle/>
          <a:p>
            <a:r>
              <a:rPr lang="zh-CN" altLang="en-US" dirty="0"/>
              <a:t>拥塞过程的全貌</a:t>
            </a:r>
            <a:endParaRPr lang="zh-CN" altLang="en-US"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2BD4090D-B4AB-0C42-B015-8C5478B90FE0}" type="slidenum">
              <a:rPr lang="en-US" altLang="zh-CN" sz="1500" b="0">
                <a:solidFill>
                  <a:schemeClr val="tx1"/>
                </a:solidFill>
              </a:rPr>
            </a:fld>
            <a:endParaRPr lang="en-US" altLang="zh-CN" sz="1500" b="0">
              <a:solidFill>
                <a:schemeClr val="tx1"/>
              </a:solidFill>
            </a:endParaRPr>
          </a:p>
        </p:txBody>
      </p:sp>
      <p:sp>
        <p:nvSpPr>
          <p:cNvPr id="35842" name="Rectangle 2"/>
          <p:cNvSpPr>
            <a:spLocks noGrp="1" noChangeArrowheads="1"/>
          </p:cNvSpPr>
          <p:nvPr>
            <p:ph type="title"/>
          </p:nvPr>
        </p:nvSpPr>
        <p:spPr/>
        <p:txBody>
          <a:bodyPr/>
          <a:lstStyle/>
          <a:p>
            <a:pPr eaLnBrk="1" hangingPunct="1"/>
            <a:r>
              <a:rPr lang="en-US" altLang="zh-CN">
                <a:ea typeface="SimSun" pitchFamily="2" charset="-122"/>
              </a:rPr>
              <a:t>The Need for Congestion Control</a:t>
            </a:r>
            <a:endParaRPr lang="en-US" altLang="zh-CN">
              <a:ea typeface="SimSun" pitchFamily="2" charset="-122"/>
            </a:endParaRPr>
          </a:p>
        </p:txBody>
      </p:sp>
      <p:sp>
        <p:nvSpPr>
          <p:cNvPr id="35843" name="Rectangle 3"/>
          <p:cNvSpPr>
            <a:spLocks noGrp="1" noChangeArrowheads="1"/>
          </p:cNvSpPr>
          <p:nvPr>
            <p:ph type="body" idx="1"/>
          </p:nvPr>
        </p:nvSpPr>
        <p:spPr/>
        <p:txBody>
          <a:bodyPr/>
          <a:lstStyle/>
          <a:p>
            <a:pPr eaLnBrk="1" hangingPunct="1"/>
            <a:r>
              <a:rPr kumimoji="0" lang="en-US" altLang="zh-CN" sz="2800">
                <a:ea typeface="SimSun" pitchFamily="2" charset="-122"/>
              </a:rPr>
              <a:t>If customer 0 knew that it would never attain more throughput than 100 kbps and would therefore refrain from increasing the rate beyond this point, customer 1 could stay at its limit of 100 kbps.</a:t>
            </a:r>
            <a:endParaRPr kumimoji="0" lang="en-US" altLang="zh-CN" sz="2800">
              <a:ea typeface="SimSun" pitchFamily="2" charset="-122"/>
            </a:endParaRPr>
          </a:p>
          <a:p>
            <a:pPr eaLnBrk="1" hangingPunct="1"/>
            <a:endParaRPr kumimoji="0" lang="en-US" altLang="zh-CN" sz="2800">
              <a:ea typeface="SimSun" pitchFamily="2" charset="-122"/>
            </a:endParaRPr>
          </a:p>
          <a:p>
            <a:pPr eaLnBrk="1" hangingPunct="1"/>
            <a:r>
              <a:rPr kumimoji="0" lang="en-US" altLang="zh-CN" sz="2800">
                <a:ea typeface="SimSun" pitchFamily="2" charset="-122"/>
              </a:rPr>
              <a:t>A technical solution is required for appropriately reducing the rate of customer 0; this is what congestion control is all about.</a:t>
            </a:r>
            <a:endParaRPr kumimoji="0" lang="en-US" altLang="zh-CN" sz="2800">
              <a:ea typeface="SimSun" pitchFamily="2" charset="-122"/>
            </a:endParaRPr>
          </a:p>
          <a:p>
            <a:pPr eaLnBrk="1" hangingPunct="1"/>
            <a:endParaRPr kumimoji="0" lang="en-US" altLang="zh-CN" sz="2800">
              <a:ea typeface="SimSun"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2200275" y="690563"/>
            <a:ext cx="8467725" cy="669925"/>
          </a:xfrm>
        </p:spPr>
        <p:txBody>
          <a:bodyPr>
            <a:normAutofit fontScale="90000"/>
          </a:bodyPr>
          <a:lstStyle/>
          <a:p>
            <a:r>
              <a:rPr kumimoji="1" lang="en-US" altLang="zh-CN">
                <a:ea typeface="SimSun" pitchFamily="2" charset="-122"/>
              </a:rPr>
              <a:t>Why Congestion Control</a:t>
            </a:r>
            <a:endParaRPr kumimoji="1" lang="zh-CN" altLang="en-US">
              <a:ea typeface="SimSun" pitchFamily="2" charset="-122"/>
            </a:endParaRPr>
          </a:p>
        </p:txBody>
      </p:sp>
      <p:sp>
        <p:nvSpPr>
          <p:cNvPr id="3" name="内容占位符 2"/>
          <p:cNvSpPr>
            <a:spLocks noGrp="1"/>
          </p:cNvSpPr>
          <p:nvPr>
            <p:ph idx="1"/>
          </p:nvPr>
        </p:nvSpPr>
        <p:spPr/>
        <p:txBody>
          <a:bodyPr/>
          <a:lstStyle/>
          <a:p>
            <a:pPr>
              <a:buFont typeface="Wingdings" panose="05000000000000000000" charset="0"/>
              <a:buChar char="§"/>
              <a:defRPr/>
            </a:pPr>
            <a:r>
              <a:rPr lang="en-US" altLang="zh-CN" dirty="0"/>
              <a:t>1. Avoid congestion collapse  (for the whole network)</a:t>
            </a:r>
            <a:endParaRPr lang="en-US" altLang="zh-CN" dirty="0"/>
          </a:p>
          <a:p>
            <a:pPr>
              <a:buFont typeface="Wingdings" panose="05000000000000000000" charset="0"/>
              <a:buChar char="§"/>
              <a:defRPr/>
            </a:pPr>
            <a:endParaRPr lang="en-US" altLang="zh-CN" dirty="0"/>
          </a:p>
          <a:p>
            <a:pPr>
              <a:buFont typeface="Wingdings" panose="05000000000000000000" charset="0"/>
              <a:buChar char="§"/>
              <a:defRPr/>
            </a:pPr>
            <a:r>
              <a:rPr lang="en-US" altLang="zh-CN" dirty="0"/>
              <a:t>2. Fairness  (for other opponent flows)</a:t>
            </a:r>
            <a:endParaRPr lang="en-US" altLang="zh-CN" dirty="0"/>
          </a:p>
          <a:p>
            <a:pPr marL="0" indent="0">
              <a:buFont typeface="Wingdings" panose="05000000000000000000" charset="0"/>
              <a:buNone/>
              <a:defRPr/>
            </a:pPr>
            <a:endParaRPr lang="en-US" altLang="zh-CN" dirty="0"/>
          </a:p>
          <a:p>
            <a:pPr>
              <a:buFont typeface="Wingdings" panose="05000000000000000000" charset="0"/>
              <a:buChar char="§"/>
              <a:defRPr/>
            </a:pPr>
            <a:r>
              <a:rPr lang="en-US" altLang="zh-CN" dirty="0"/>
              <a:t>3. Better achieve its own goals in delay/loss/throughput (for applications) </a:t>
            </a:r>
            <a:endParaRPr lang="en-US" altLang="zh-CN" dirty="0"/>
          </a:p>
          <a:p>
            <a:pPr>
              <a:buFont typeface="Wingdings" panose="05000000000000000000" charset="0"/>
              <a:buChar char="§"/>
              <a:defRPr/>
            </a:pPr>
            <a:endParaRPr lang="zh-CN" altLang="en-US" dirty="0"/>
          </a:p>
        </p:txBody>
      </p:sp>
      <p:sp>
        <p:nvSpPr>
          <p:cNvPr id="36867"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117C6063-0980-B049-B43D-0DE453A571A8}" type="slidenum">
              <a:rPr lang="en-US" altLang="zh-CN" sz="1500" b="0">
                <a:solidFill>
                  <a:schemeClr val="tx1"/>
                </a:solidFill>
              </a:rPr>
            </a:fld>
            <a:endParaRPr lang="en-US" altLang="zh-CN" sz="1500" b="0">
              <a:solidFill>
                <a:schemeClr val="tx1"/>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90F96EF7-3C5F-A341-A800-39D40916F9BC}" type="slidenum">
              <a:rPr lang="en-US" altLang="zh-CN" sz="1500" b="0">
                <a:solidFill>
                  <a:schemeClr val="tx1"/>
                </a:solidFill>
              </a:rPr>
            </a:fld>
            <a:endParaRPr lang="en-US" altLang="zh-CN" sz="1500" b="0">
              <a:solidFill>
                <a:schemeClr val="tx1"/>
              </a:solidFill>
            </a:endParaRPr>
          </a:p>
        </p:txBody>
      </p:sp>
      <p:sp>
        <p:nvSpPr>
          <p:cNvPr id="37890" name="Rectangle 2"/>
          <p:cNvSpPr>
            <a:spLocks noGrp="1" noChangeArrowheads="1"/>
          </p:cNvSpPr>
          <p:nvPr>
            <p:ph type="title"/>
          </p:nvPr>
        </p:nvSpPr>
        <p:spPr/>
        <p:txBody>
          <a:bodyPr/>
          <a:lstStyle/>
          <a:p>
            <a:pPr eaLnBrk="1" hangingPunct="1"/>
            <a:r>
              <a:rPr lang="en-US" altLang="zh-CN">
                <a:ea typeface="SimSun" pitchFamily="2" charset="-122"/>
              </a:rPr>
              <a:t>Congestion Avoidance</a:t>
            </a:r>
            <a:endParaRPr lang="en-US" altLang="zh-CN">
              <a:ea typeface="SimSun" pitchFamily="2" charset="-122"/>
            </a:endParaRPr>
          </a:p>
        </p:txBody>
      </p:sp>
      <p:sp>
        <p:nvSpPr>
          <p:cNvPr id="37891" name="Rectangle 3"/>
          <p:cNvSpPr>
            <a:spLocks noGrp="1" noChangeArrowheads="1"/>
          </p:cNvSpPr>
          <p:nvPr>
            <p:ph type="body" idx="1"/>
          </p:nvPr>
        </p:nvSpPr>
        <p:spPr/>
        <p:txBody>
          <a:bodyPr/>
          <a:lstStyle/>
          <a:p>
            <a:pPr eaLnBrk="1" hangingPunct="1">
              <a:lnSpc>
                <a:spcPct val="90000"/>
              </a:lnSpc>
            </a:pPr>
            <a:r>
              <a:rPr kumimoji="0" lang="en-US" altLang="zh-CN" sz="2800">
                <a:ea typeface="SimSun" pitchFamily="2" charset="-122"/>
              </a:rPr>
              <a:t>Schemes that allow the network to operate at the knee are called </a:t>
            </a:r>
            <a:r>
              <a:rPr kumimoji="0" lang="en-US" altLang="zh-CN" sz="2800" i="1">
                <a:solidFill>
                  <a:schemeClr val="hlink"/>
                </a:solidFill>
                <a:ea typeface="SimSun" pitchFamily="2" charset="-122"/>
              </a:rPr>
              <a:t>congestion avoidance</a:t>
            </a:r>
            <a:r>
              <a:rPr kumimoji="0" lang="en-US" altLang="zh-CN" sz="2800" i="1">
                <a:ea typeface="SimSun" pitchFamily="2" charset="-122"/>
              </a:rPr>
              <a:t> schemes</a:t>
            </a:r>
            <a:r>
              <a:rPr kumimoji="0" lang="en-US" altLang="zh-CN" sz="2800">
                <a:ea typeface="SimSun" pitchFamily="2" charset="-122"/>
              </a:rPr>
              <a:t>, whereas </a:t>
            </a:r>
            <a:r>
              <a:rPr kumimoji="0" lang="en-US" altLang="zh-CN" sz="2800">
                <a:solidFill>
                  <a:schemeClr val="hlink"/>
                </a:solidFill>
                <a:ea typeface="SimSun" pitchFamily="2" charset="-122"/>
              </a:rPr>
              <a:t>congestion control</a:t>
            </a:r>
            <a:r>
              <a:rPr kumimoji="0" lang="en-US" altLang="zh-CN" sz="2800">
                <a:ea typeface="SimSun" pitchFamily="2" charset="-122"/>
              </a:rPr>
              <a:t> just tries to keep the network to the left of the cliff.</a:t>
            </a: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a:p>
            <a:pPr eaLnBrk="1" hangingPunct="1">
              <a:lnSpc>
                <a:spcPct val="90000"/>
              </a:lnSpc>
            </a:pPr>
            <a:r>
              <a:rPr kumimoji="0" lang="en-US" altLang="zh-CN" sz="2800">
                <a:ea typeface="SimSun" pitchFamily="2" charset="-122"/>
              </a:rPr>
              <a:t>In practice, it is hard to differentiate mechanisms like this as they all share the common goal of maximizing network throughput while keeping queues short.</a:t>
            </a: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a:p>
            <a:pPr eaLnBrk="1" hangingPunct="1">
              <a:lnSpc>
                <a:spcPct val="90000"/>
              </a:lnSpc>
            </a:pPr>
            <a:r>
              <a:rPr kumimoji="0" lang="en-US" altLang="zh-CN" sz="2800">
                <a:ea typeface="SimSun" pitchFamily="2" charset="-122"/>
              </a:rPr>
              <a:t>Sometime interchangeable</a:t>
            </a: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Grp="1" noChangeArrowheads="1"/>
          </p:cNvSpPr>
          <p:nvPr>
            <p:ph idx="1"/>
          </p:nvPr>
        </p:nvSpPr>
        <p:spPr>
          <a:xfrm>
            <a:off x="595155" y="1506116"/>
            <a:ext cx="5688632" cy="3733800"/>
          </a:xfrm>
        </p:spPr>
        <p:txBody>
          <a:bodyPr>
            <a:normAutofit lnSpcReduction="10000"/>
          </a:bodyPr>
          <a:lstStyle/>
          <a:p>
            <a:pPr eaLnBrk="1" hangingPunct="1">
              <a:lnSpc>
                <a:spcPct val="120000"/>
              </a:lnSpc>
              <a:defRPr/>
            </a:pPr>
            <a:r>
              <a:rPr sz="3200" u="sng" dirty="0">
                <a:solidFill>
                  <a:schemeClr val="accent2">
                    <a:lumMod val="75000"/>
                  </a:schemeClr>
                </a:solidFill>
              </a:rPr>
              <a:t>Congestion control</a:t>
            </a:r>
            <a:r>
              <a:rPr sz="3200" dirty="0">
                <a:solidFill>
                  <a:schemeClr val="accent2">
                    <a:lumMod val="75000"/>
                  </a:schemeClr>
                </a:solidFill>
              </a:rPr>
              <a:t> </a:t>
            </a:r>
            <a:r>
              <a:rPr sz="3200" dirty="0"/>
              <a:t>goal</a:t>
            </a:r>
            <a:endParaRPr sz="3200" dirty="0"/>
          </a:p>
          <a:p>
            <a:pPr lvl="1" eaLnBrk="1" hangingPunct="1">
              <a:lnSpc>
                <a:spcPct val="120000"/>
              </a:lnSpc>
              <a:defRPr/>
            </a:pPr>
            <a:r>
              <a:rPr sz="2800" dirty="0"/>
              <a:t>stay left of cliff </a:t>
            </a:r>
            <a:endParaRPr sz="2800" dirty="0"/>
          </a:p>
          <a:p>
            <a:pPr eaLnBrk="1" hangingPunct="1">
              <a:lnSpc>
                <a:spcPct val="120000"/>
              </a:lnSpc>
              <a:defRPr/>
            </a:pPr>
            <a:r>
              <a:rPr sz="3200" u="sng" dirty="0">
                <a:solidFill>
                  <a:schemeClr val="accent2">
                    <a:lumMod val="75000"/>
                  </a:schemeClr>
                </a:solidFill>
              </a:rPr>
              <a:t>Congestion avoidance</a:t>
            </a:r>
            <a:r>
              <a:rPr sz="3200" dirty="0">
                <a:solidFill>
                  <a:schemeClr val="accent2">
                    <a:lumMod val="75000"/>
                  </a:schemeClr>
                </a:solidFill>
              </a:rPr>
              <a:t> </a:t>
            </a:r>
            <a:r>
              <a:rPr sz="3200" dirty="0"/>
              <a:t>goal</a:t>
            </a:r>
            <a:endParaRPr sz="3200" dirty="0"/>
          </a:p>
          <a:p>
            <a:pPr lvl="1" eaLnBrk="1" hangingPunct="1">
              <a:lnSpc>
                <a:spcPct val="120000"/>
              </a:lnSpc>
              <a:defRPr/>
            </a:pPr>
            <a:r>
              <a:rPr sz="2800" dirty="0"/>
              <a:t>stay left of knee</a:t>
            </a:r>
            <a:endParaRPr sz="2800" dirty="0"/>
          </a:p>
          <a:p>
            <a:pPr eaLnBrk="1" hangingPunct="1">
              <a:lnSpc>
                <a:spcPct val="120000"/>
              </a:lnSpc>
              <a:defRPr/>
            </a:pPr>
            <a:r>
              <a:rPr sz="3200" dirty="0"/>
              <a:t>Right of cliff: </a:t>
            </a:r>
            <a:endParaRPr sz="3200" dirty="0"/>
          </a:p>
          <a:p>
            <a:pPr lvl="1" eaLnBrk="1" hangingPunct="1">
              <a:lnSpc>
                <a:spcPct val="120000"/>
              </a:lnSpc>
              <a:defRPr/>
            </a:pPr>
            <a:r>
              <a:rPr sz="2800" u="sng" dirty="0">
                <a:solidFill>
                  <a:schemeClr val="accent2">
                    <a:lumMod val="75000"/>
                  </a:schemeClr>
                </a:solidFill>
              </a:rPr>
              <a:t>Congestion collapse</a:t>
            </a:r>
            <a:endParaRPr sz="2800" u="sng" dirty="0">
              <a:solidFill>
                <a:schemeClr val="accent2">
                  <a:lumMod val="75000"/>
                </a:schemeClr>
              </a:solidFill>
            </a:endParaRPr>
          </a:p>
        </p:txBody>
      </p:sp>
      <p:sp>
        <p:nvSpPr>
          <p:cNvPr id="16282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C4956F97-E4B5-4C61-8C04-6C429592AC87}"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grpSp>
        <p:nvGrpSpPr>
          <p:cNvPr id="162822" name="Group 17"/>
          <p:cNvGrpSpPr/>
          <p:nvPr/>
        </p:nvGrpSpPr>
        <p:grpSpPr bwMode="auto">
          <a:xfrm>
            <a:off x="6456040" y="1772816"/>
            <a:ext cx="4268788" cy="2743200"/>
            <a:chOff x="3006" y="1104"/>
            <a:chExt cx="2689" cy="1728"/>
          </a:xfrm>
        </p:grpSpPr>
        <p:sp>
          <p:nvSpPr>
            <p:cNvPr id="162824" name="Rectangle 2"/>
            <p:cNvSpPr>
              <a:spLocks noChangeArrowheads="1"/>
            </p:cNvSpPr>
            <p:nvPr/>
          </p:nvSpPr>
          <p:spPr bwMode="auto">
            <a:xfrm>
              <a:off x="3007" y="1104"/>
              <a:ext cx="2688" cy="1728"/>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en-US" sz="1200">
                <a:latin typeface="Times New Roman" panose="02020503050405090304" pitchFamily="18" charset="0"/>
              </a:endParaRPr>
            </a:p>
          </p:txBody>
        </p:sp>
        <p:sp>
          <p:nvSpPr>
            <p:cNvPr id="162825" name="Line 5"/>
            <p:cNvSpPr>
              <a:spLocks noChangeShapeType="1"/>
            </p:cNvSpPr>
            <p:nvPr/>
          </p:nvSpPr>
          <p:spPr bwMode="auto">
            <a:xfrm flipH="1" flipV="1">
              <a:off x="3255" y="1336"/>
              <a:ext cx="0" cy="12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2826" name="Line 6"/>
            <p:cNvSpPr>
              <a:spLocks noChangeShapeType="1"/>
            </p:cNvSpPr>
            <p:nvPr/>
          </p:nvSpPr>
          <p:spPr bwMode="auto">
            <a:xfrm>
              <a:off x="3255" y="2536"/>
              <a:ext cx="1968"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2827" name="Freeform 7"/>
            <p:cNvSpPr/>
            <p:nvPr/>
          </p:nvSpPr>
          <p:spPr bwMode="auto">
            <a:xfrm>
              <a:off x="3255" y="1432"/>
              <a:ext cx="1584" cy="1116"/>
            </a:xfrm>
            <a:custGeom>
              <a:avLst/>
              <a:gdLst>
                <a:gd name="T0" fmla="*/ 0 w 1584"/>
                <a:gd name="T1" fmla="*/ 296 h 1212"/>
                <a:gd name="T2" fmla="*/ 0 w 1584"/>
                <a:gd name="T3" fmla="*/ 288 h 1212"/>
                <a:gd name="T4" fmla="*/ 96 w 1584"/>
                <a:gd name="T5" fmla="*/ 188 h 1212"/>
                <a:gd name="T6" fmla="*/ 240 w 1584"/>
                <a:gd name="T7" fmla="*/ 119 h 1212"/>
                <a:gd name="T8" fmla="*/ 480 w 1584"/>
                <a:gd name="T9" fmla="*/ 47 h 1212"/>
                <a:gd name="T10" fmla="*/ 816 w 1584"/>
                <a:gd name="T11" fmla="*/ 12 h 1212"/>
                <a:gd name="T12" fmla="*/ 1104 w 1584"/>
                <a:gd name="T13" fmla="*/ 0 h 1212"/>
                <a:gd name="T14" fmla="*/ 1344 w 1584"/>
                <a:gd name="T15" fmla="*/ 0 h 1212"/>
                <a:gd name="T16" fmla="*/ 1392 w 1584"/>
                <a:gd name="T17" fmla="*/ 119 h 1212"/>
                <a:gd name="T18" fmla="*/ 1488 w 1584"/>
                <a:gd name="T19" fmla="*/ 248 h 1212"/>
                <a:gd name="T20" fmla="*/ 1536 w 1584"/>
                <a:gd name="T21" fmla="*/ 284 h 1212"/>
                <a:gd name="T22" fmla="*/ 1584 w 1584"/>
                <a:gd name="T23" fmla="*/ 295 h 1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4" h="1212">
                  <a:moveTo>
                    <a:pt x="0" y="1212"/>
                  </a:moveTo>
                  <a:cubicBezTo>
                    <a:pt x="0" y="1198"/>
                    <a:pt x="0" y="1184"/>
                    <a:pt x="0" y="1170"/>
                  </a:cubicBezTo>
                  <a:lnTo>
                    <a:pt x="96" y="768"/>
                  </a:lnTo>
                  <a:lnTo>
                    <a:pt x="240" y="480"/>
                  </a:lnTo>
                  <a:lnTo>
                    <a:pt x="480" y="192"/>
                  </a:lnTo>
                  <a:lnTo>
                    <a:pt x="816" y="48"/>
                  </a:lnTo>
                  <a:lnTo>
                    <a:pt x="1104" y="0"/>
                  </a:lnTo>
                  <a:lnTo>
                    <a:pt x="1344" y="0"/>
                  </a:lnTo>
                  <a:lnTo>
                    <a:pt x="1392" y="480"/>
                  </a:lnTo>
                  <a:lnTo>
                    <a:pt x="1488" y="1008"/>
                  </a:lnTo>
                  <a:lnTo>
                    <a:pt x="1536" y="1152"/>
                  </a:lnTo>
                  <a:lnTo>
                    <a:pt x="1584" y="120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2828" name="Line 8"/>
            <p:cNvSpPr>
              <a:spLocks noChangeShapeType="1"/>
            </p:cNvSpPr>
            <p:nvPr/>
          </p:nvSpPr>
          <p:spPr bwMode="auto">
            <a:xfrm>
              <a:off x="4599" y="1336"/>
              <a:ext cx="0" cy="1296"/>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2829" name="Line 9"/>
            <p:cNvSpPr>
              <a:spLocks noChangeShapeType="1"/>
            </p:cNvSpPr>
            <p:nvPr/>
          </p:nvSpPr>
          <p:spPr bwMode="auto">
            <a:xfrm>
              <a:off x="3735" y="1336"/>
              <a:ext cx="0" cy="1296"/>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2830" name="Line 10"/>
            <p:cNvSpPr>
              <a:spLocks noChangeShapeType="1"/>
            </p:cNvSpPr>
            <p:nvPr/>
          </p:nvSpPr>
          <p:spPr bwMode="auto">
            <a:xfrm>
              <a:off x="3735" y="1432"/>
              <a:ext cx="864" cy="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sp>
          <p:nvSpPr>
            <p:cNvPr id="162831" name="Text Box 11"/>
            <p:cNvSpPr txBox="1">
              <a:spLocks noChangeArrowheads="1"/>
            </p:cNvSpPr>
            <p:nvPr/>
          </p:nvSpPr>
          <p:spPr bwMode="auto">
            <a:xfrm>
              <a:off x="4741" y="2536"/>
              <a:ext cx="475" cy="2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Load</a:t>
              </a:r>
              <a:endParaRPr lang="en-US" altLang="zh-CN" sz="2000">
                <a:latin typeface="Arial" panose="020B0604020202090204" pitchFamily="34" charset="0"/>
              </a:endParaRPr>
            </a:p>
          </p:txBody>
        </p:sp>
        <p:sp>
          <p:nvSpPr>
            <p:cNvPr id="162832" name="Text Box 12"/>
            <p:cNvSpPr txBox="1">
              <a:spLocks noChangeArrowheads="1"/>
            </p:cNvSpPr>
            <p:nvPr/>
          </p:nvSpPr>
          <p:spPr bwMode="auto">
            <a:xfrm rot="16200000">
              <a:off x="2660" y="1629"/>
              <a:ext cx="941" cy="2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Throughput</a:t>
              </a:r>
              <a:endParaRPr lang="en-US" altLang="zh-CN" sz="2000">
                <a:latin typeface="Arial" panose="020B0604020202090204" pitchFamily="34" charset="0"/>
              </a:endParaRPr>
            </a:p>
          </p:txBody>
        </p:sp>
        <p:sp>
          <p:nvSpPr>
            <p:cNvPr id="162833" name="Text Box 13"/>
            <p:cNvSpPr txBox="1">
              <a:spLocks noChangeArrowheads="1"/>
            </p:cNvSpPr>
            <p:nvPr/>
          </p:nvSpPr>
          <p:spPr bwMode="auto">
            <a:xfrm>
              <a:off x="3464" y="1136"/>
              <a:ext cx="466" cy="2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knee</a:t>
              </a:r>
              <a:endParaRPr lang="en-US" altLang="zh-CN" sz="2000">
                <a:latin typeface="Arial" panose="020B0604020202090204" pitchFamily="34" charset="0"/>
              </a:endParaRPr>
            </a:p>
          </p:txBody>
        </p:sp>
        <p:sp>
          <p:nvSpPr>
            <p:cNvPr id="162834" name="Text Box 14"/>
            <p:cNvSpPr txBox="1">
              <a:spLocks noChangeArrowheads="1"/>
            </p:cNvSpPr>
            <p:nvPr/>
          </p:nvSpPr>
          <p:spPr bwMode="auto">
            <a:xfrm>
              <a:off x="4431" y="1136"/>
              <a:ext cx="354" cy="24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cliff</a:t>
              </a:r>
              <a:endParaRPr lang="en-US" altLang="zh-CN" sz="2000">
                <a:latin typeface="Arial" panose="020B0604020202090204" pitchFamily="34" charset="0"/>
              </a:endParaRPr>
            </a:p>
          </p:txBody>
        </p:sp>
        <p:sp>
          <p:nvSpPr>
            <p:cNvPr id="162835" name="Line 16"/>
            <p:cNvSpPr>
              <a:spLocks noChangeShapeType="1"/>
            </p:cNvSpPr>
            <p:nvPr/>
          </p:nvSpPr>
          <p:spPr bwMode="auto">
            <a:xfrm flipH="1">
              <a:off x="4824" y="2112"/>
              <a:ext cx="384" cy="37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zh-CN" altLang="en-US"/>
            </a:p>
          </p:txBody>
        </p:sp>
      </p:grpSp>
      <p:sp>
        <p:nvSpPr>
          <p:cNvPr id="162823" name="Text Box 15"/>
          <p:cNvSpPr txBox="1">
            <a:spLocks noChangeArrowheads="1"/>
          </p:cNvSpPr>
          <p:nvPr/>
        </p:nvSpPr>
        <p:spPr bwMode="auto">
          <a:xfrm>
            <a:off x="8984716" y="2514603"/>
            <a:ext cx="1423468" cy="7053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r>
              <a:rPr lang="en-US" altLang="zh-CN" sz="2000">
                <a:latin typeface="Arial" panose="020B0604020202090204" pitchFamily="34" charset="0"/>
              </a:rPr>
              <a:t>congestion</a:t>
            </a:r>
            <a:endParaRPr lang="en-US" altLang="zh-CN" sz="2000">
              <a:latin typeface="Arial" panose="020B0604020202090204" pitchFamily="34" charset="0"/>
            </a:endParaRPr>
          </a:p>
          <a:p>
            <a:pPr algn="ctr">
              <a:spcBef>
                <a:spcPct val="0"/>
              </a:spcBef>
              <a:buClrTx/>
              <a:buSzTx/>
              <a:buFontTx/>
              <a:buNone/>
            </a:pPr>
            <a:r>
              <a:rPr lang="en-US" altLang="zh-CN" sz="2000">
                <a:latin typeface="Arial" panose="020B0604020202090204" pitchFamily="34" charset="0"/>
              </a:rPr>
              <a:t>collapse</a:t>
            </a:r>
            <a:endParaRPr lang="en-US" altLang="zh-CN" sz="2000">
              <a:latin typeface="Arial" panose="020B0604020202090204" pitchFamily="34" charset="0"/>
            </a:endParaRPr>
          </a:p>
        </p:txBody>
      </p:sp>
      <p:sp>
        <p:nvSpPr>
          <p:cNvPr id="3" name="标题 2"/>
          <p:cNvSpPr>
            <a:spLocks noGrp="1"/>
          </p:cNvSpPr>
          <p:nvPr>
            <p:ph type="title"/>
          </p:nvPr>
        </p:nvSpPr>
        <p:spPr/>
        <p:txBody>
          <a:bodyPr/>
          <a:lstStyle/>
          <a:p>
            <a:r>
              <a:rPr lang="zh-CN" altLang="en-US" dirty="0"/>
              <a:t>拥塞控制和拥塞避免</a:t>
            </a:r>
            <a:endParaRPr lang="zh-CN" altLang="en-US" dirty="0"/>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sz="4400" dirty="0">
                <a:latin typeface="微软雅黑" charset="-122"/>
              </a:rPr>
              <a:t>传输层协议</a:t>
            </a:r>
            <a:endParaRPr lang="zh-CN" altLang="en-US" sz="4400" dirty="0">
              <a:latin typeface="微软雅黑" charset="-122"/>
            </a:endParaRPr>
          </a:p>
        </p:txBody>
      </p:sp>
      <p:sp>
        <p:nvSpPr>
          <p:cNvPr id="228355" name="Rectangle 3"/>
          <p:cNvSpPr>
            <a:spLocks noGrp="1" noChangeArrowheads="1"/>
          </p:cNvSpPr>
          <p:nvPr>
            <p:ph idx="1"/>
          </p:nvPr>
        </p:nvSpPr>
        <p:spPr>
          <a:xfrm>
            <a:off x="1199456" y="1412777"/>
            <a:ext cx="9163747" cy="4997552"/>
          </a:xfrm>
        </p:spPr>
        <p:txBody>
          <a:bodyPr/>
          <a:lstStyle/>
          <a:p>
            <a:pPr eaLnBrk="1" hangingPunct="1">
              <a:lnSpc>
                <a:spcPct val="90000"/>
              </a:lnSpc>
              <a:defRPr/>
            </a:pPr>
            <a:r>
              <a:rPr dirty="0">
                <a:solidFill>
                  <a:schemeClr val="accent2">
                    <a:lumMod val="75000"/>
                  </a:schemeClr>
                </a:solidFill>
              </a:rPr>
              <a:t>UDP</a:t>
            </a:r>
            <a:r>
              <a:rPr dirty="0"/>
              <a:t> provides just integrity and </a:t>
            </a:r>
            <a:r>
              <a:rPr dirty="0" err="1"/>
              <a:t>demux</a:t>
            </a:r>
            <a:endParaRPr dirty="0"/>
          </a:p>
          <a:p>
            <a:pPr eaLnBrk="1" hangingPunct="1">
              <a:lnSpc>
                <a:spcPct val="90000"/>
              </a:lnSpc>
              <a:defRPr/>
            </a:pPr>
            <a:r>
              <a:rPr dirty="0">
                <a:solidFill>
                  <a:schemeClr val="accent2">
                    <a:lumMod val="75000"/>
                  </a:schemeClr>
                </a:solidFill>
              </a:rPr>
              <a:t>TCP</a:t>
            </a:r>
            <a:r>
              <a:rPr dirty="0"/>
              <a:t> adds…</a:t>
            </a:r>
            <a:endParaRPr dirty="0"/>
          </a:p>
          <a:p>
            <a:pPr lvl="1" eaLnBrk="1" hangingPunct="1">
              <a:lnSpc>
                <a:spcPct val="120000"/>
              </a:lnSpc>
              <a:defRPr/>
            </a:pPr>
            <a:r>
              <a:rPr dirty="0"/>
              <a:t>Connection-oriented</a:t>
            </a:r>
            <a:endParaRPr dirty="0"/>
          </a:p>
          <a:p>
            <a:pPr lvl="1" eaLnBrk="1" hangingPunct="1">
              <a:lnSpc>
                <a:spcPct val="120000"/>
              </a:lnSpc>
              <a:defRPr/>
            </a:pPr>
            <a:r>
              <a:rPr dirty="0"/>
              <a:t>Reliable</a:t>
            </a:r>
            <a:endParaRPr dirty="0"/>
          </a:p>
          <a:p>
            <a:pPr lvl="1" eaLnBrk="1" hangingPunct="1">
              <a:lnSpc>
                <a:spcPct val="120000"/>
              </a:lnSpc>
              <a:defRPr/>
            </a:pPr>
            <a:r>
              <a:rPr dirty="0"/>
              <a:t>Ordered</a:t>
            </a:r>
            <a:endParaRPr dirty="0"/>
          </a:p>
          <a:p>
            <a:pPr lvl="1" eaLnBrk="1" hangingPunct="1">
              <a:lnSpc>
                <a:spcPct val="120000"/>
              </a:lnSpc>
              <a:defRPr/>
            </a:pPr>
            <a:r>
              <a:rPr dirty="0"/>
              <a:t>Point-to-point</a:t>
            </a:r>
            <a:endParaRPr dirty="0"/>
          </a:p>
          <a:p>
            <a:pPr lvl="1" eaLnBrk="1" hangingPunct="1">
              <a:lnSpc>
                <a:spcPct val="120000"/>
              </a:lnSpc>
              <a:defRPr/>
            </a:pPr>
            <a:r>
              <a:rPr dirty="0"/>
              <a:t>Byte-stream</a:t>
            </a:r>
            <a:endParaRPr dirty="0"/>
          </a:p>
          <a:p>
            <a:pPr lvl="1" eaLnBrk="1" hangingPunct="1">
              <a:lnSpc>
                <a:spcPct val="120000"/>
              </a:lnSpc>
              <a:defRPr/>
            </a:pPr>
            <a:r>
              <a:rPr dirty="0"/>
              <a:t>Full duplex</a:t>
            </a:r>
            <a:endParaRPr dirty="0"/>
          </a:p>
          <a:p>
            <a:pPr lvl="1" eaLnBrk="1" hangingPunct="1">
              <a:lnSpc>
                <a:spcPct val="120000"/>
              </a:lnSpc>
              <a:defRPr/>
            </a:pPr>
            <a:r>
              <a:rPr dirty="0"/>
              <a:t>Flow and congestion controlled</a:t>
            </a:r>
            <a:endParaRPr dirty="0"/>
          </a:p>
        </p:txBody>
      </p:sp>
      <p:sp>
        <p:nvSpPr>
          <p:cNvPr id="8090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758A00DC-5CD8-4975-BF82-C31C5F53B7AC}"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Grp="1" noChangeArrowheads="1"/>
          </p:cNvSpPr>
          <p:nvPr>
            <p:ph idx="1"/>
          </p:nvPr>
        </p:nvSpPr>
        <p:spPr>
          <a:xfrm>
            <a:off x="767408" y="1412776"/>
            <a:ext cx="6984776" cy="4705350"/>
          </a:xfrm>
        </p:spPr>
        <p:txBody>
          <a:bodyPr/>
          <a:lstStyle/>
          <a:p>
            <a:pPr eaLnBrk="1" hangingPunct="1">
              <a:lnSpc>
                <a:spcPct val="120000"/>
              </a:lnSpc>
            </a:pPr>
            <a:r>
              <a:rPr lang="zh-CN" altLang="en-US" dirty="0">
                <a:ea typeface="SimSun" pitchFamily="2" charset="-122"/>
              </a:rPr>
              <a:t>唐代孙思邈</a:t>
            </a:r>
            <a:r>
              <a:rPr lang="zh-CN" altLang="zh-CN" dirty="0">
                <a:ea typeface="SimSun" pitchFamily="2" charset="-122"/>
              </a:rPr>
              <a:t>《</a:t>
            </a:r>
            <a:r>
              <a:rPr lang="zh-CN" altLang="en-US" b="1" dirty="0">
                <a:solidFill>
                  <a:srgbClr val="262699"/>
                </a:solidFill>
                <a:ea typeface="SimSun" pitchFamily="2" charset="-122"/>
              </a:rPr>
              <a:t>千金要方</a:t>
            </a:r>
            <a:r>
              <a:rPr lang="zh-CN" altLang="zh-CN" b="1" dirty="0">
                <a:solidFill>
                  <a:srgbClr val="262699"/>
                </a:solidFill>
                <a:ea typeface="SimSun" pitchFamily="2" charset="-122"/>
              </a:rPr>
              <a:t>·</a:t>
            </a:r>
            <a:r>
              <a:rPr lang="zh-CN" altLang="en-US" b="1" dirty="0">
                <a:solidFill>
                  <a:srgbClr val="262699"/>
                </a:solidFill>
                <a:ea typeface="SimSun" pitchFamily="2" charset="-122"/>
              </a:rPr>
              <a:t>论诊候第四</a:t>
            </a:r>
            <a:r>
              <a:rPr lang="zh-CN" altLang="zh-CN" dirty="0">
                <a:ea typeface="SimSun" pitchFamily="2" charset="-122"/>
              </a:rPr>
              <a:t>》</a:t>
            </a:r>
            <a:endParaRPr lang="zh-CN" altLang="zh-CN" dirty="0">
              <a:ea typeface="SimSun" pitchFamily="2" charset="-122"/>
            </a:endParaRPr>
          </a:p>
          <a:p>
            <a:pPr algn="just" eaLnBrk="1" hangingPunct="1">
              <a:lnSpc>
                <a:spcPct val="120000"/>
              </a:lnSpc>
            </a:pPr>
            <a:r>
              <a:rPr lang="zh-CN" altLang="en-US" dirty="0">
                <a:ea typeface="SimSun" pitchFamily="2" charset="-122"/>
              </a:rPr>
              <a:t>古人善为医者，</a:t>
            </a:r>
            <a:r>
              <a:rPr lang="zh-CN" altLang="en-US" b="1" dirty="0">
                <a:solidFill>
                  <a:srgbClr val="262699"/>
                </a:solidFill>
                <a:ea typeface="SimSun" pitchFamily="2" charset="-122"/>
              </a:rPr>
              <a:t>上医医未病之病，中医医欲病之病，下医医已病之病</a:t>
            </a:r>
            <a:r>
              <a:rPr lang="zh-CN" altLang="en-US" dirty="0">
                <a:ea typeface="SimSun" pitchFamily="2" charset="-122"/>
              </a:rPr>
              <a:t>，若不加心用意，於事混淆，即病者难以救矣</a:t>
            </a:r>
            <a:endParaRPr lang="zh-CN" altLang="zh-CN" dirty="0">
              <a:ea typeface="SimSun" pitchFamily="2" charset="-122"/>
            </a:endParaRPr>
          </a:p>
          <a:p>
            <a:pPr algn="just" eaLnBrk="1" hangingPunct="1">
              <a:lnSpc>
                <a:spcPct val="120000"/>
              </a:lnSpc>
            </a:pPr>
            <a:r>
              <a:rPr lang="zh-CN" altLang="en-US" dirty="0">
                <a:ea typeface="SimSun" pitchFamily="2" charset="-122"/>
              </a:rPr>
              <a:t>扁鹊曰：长兄于病视神，未有形而除之，故名不出于家。中兄治病，其在毫毛，故名不出于闾。若扁鹊者，血脉、投毒药、副肌肤间，而名出闻于诸侯</a:t>
            </a:r>
            <a:r>
              <a:rPr lang="zh-CN" altLang="zh-CN" dirty="0">
                <a:ea typeface="SimSun" pitchFamily="2" charset="-122"/>
              </a:rPr>
              <a:t> 《</a:t>
            </a:r>
            <a:r>
              <a:rPr lang="zh-CN" altLang="en-US" b="1" dirty="0">
                <a:solidFill>
                  <a:srgbClr val="262699"/>
                </a:solidFill>
                <a:ea typeface="SimSun" pitchFamily="2" charset="-122"/>
              </a:rPr>
              <a:t>鹖冠子</a:t>
            </a:r>
            <a:r>
              <a:rPr lang="zh-CN" altLang="zh-CN" dirty="0">
                <a:ea typeface="SimSun" pitchFamily="2" charset="-122"/>
              </a:rPr>
              <a:t>》</a:t>
            </a:r>
            <a:endParaRPr lang="zh-CN" altLang="zh-CN" dirty="0">
              <a:ea typeface="SimSun" pitchFamily="2" charset="-122"/>
            </a:endParaRPr>
          </a:p>
        </p:txBody>
      </p:sp>
      <p:sp>
        <p:nvSpPr>
          <p:cNvPr id="164869"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0F295521-86E9-445D-8C63-289BF68A849C}"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pic>
        <p:nvPicPr>
          <p:cNvPr id="1648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0296" y="1340768"/>
            <a:ext cx="2208213"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359" y="3765451"/>
            <a:ext cx="221615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dirty="0"/>
              <a:t>拥塞控制和拥塞避免</a:t>
            </a:r>
            <a:endParaRPr lang="zh-CN" altLang="en-US"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839416" y="1052736"/>
            <a:ext cx="10945216" cy="5616624"/>
          </a:xfrm>
        </p:spPr>
        <p:txBody>
          <a:bodyPr>
            <a:normAutofit fontScale="92500"/>
          </a:bodyPr>
          <a:lstStyle/>
          <a:p>
            <a:pPr eaLnBrk="1" hangingPunct="1">
              <a:lnSpc>
                <a:spcPct val="120000"/>
              </a:lnSpc>
              <a:defRPr/>
            </a:pPr>
            <a:endParaRPr dirty="0"/>
          </a:p>
          <a:p>
            <a:pPr eaLnBrk="1" hangingPunct="1">
              <a:lnSpc>
                <a:spcPct val="120000"/>
              </a:lnSpc>
              <a:defRPr/>
            </a:pPr>
            <a:r>
              <a:rPr dirty="0"/>
              <a:t>Definition: </a:t>
            </a:r>
            <a:r>
              <a:rPr i="1" dirty="0">
                <a:solidFill>
                  <a:schemeClr val="accent2">
                    <a:lumMod val="75000"/>
                  </a:schemeClr>
                </a:solidFill>
              </a:rPr>
              <a:t>Increase in network load results in decrease of useful work done</a:t>
            </a:r>
            <a:endParaRPr i="1" dirty="0">
              <a:solidFill>
                <a:schemeClr val="accent2">
                  <a:lumMod val="75000"/>
                </a:schemeClr>
              </a:solidFill>
            </a:endParaRPr>
          </a:p>
          <a:p>
            <a:pPr eaLnBrk="1" hangingPunct="1">
              <a:lnSpc>
                <a:spcPct val="120000"/>
              </a:lnSpc>
              <a:defRPr/>
            </a:pPr>
            <a:r>
              <a:rPr dirty="0"/>
              <a:t>Many possible causes</a:t>
            </a:r>
            <a:endParaRPr dirty="0"/>
          </a:p>
          <a:p>
            <a:pPr lvl="1" eaLnBrk="1" hangingPunct="1">
              <a:lnSpc>
                <a:spcPct val="120000"/>
              </a:lnSpc>
              <a:defRPr/>
            </a:pPr>
            <a:r>
              <a:rPr sz="2000" dirty="0">
                <a:solidFill>
                  <a:schemeClr val="accent2">
                    <a:lumMod val="75000"/>
                  </a:schemeClr>
                </a:solidFill>
              </a:rPr>
              <a:t>Spurious retransmissions </a:t>
            </a:r>
            <a:r>
              <a:rPr sz="2000" dirty="0"/>
              <a:t>of packets still in flight</a:t>
            </a:r>
            <a:endParaRPr sz="2000" dirty="0"/>
          </a:p>
          <a:p>
            <a:pPr lvl="1" eaLnBrk="1" hangingPunct="1">
              <a:lnSpc>
                <a:spcPct val="120000"/>
              </a:lnSpc>
              <a:defRPr/>
            </a:pPr>
            <a:r>
              <a:rPr sz="2000" dirty="0">
                <a:solidFill>
                  <a:schemeClr val="accent2">
                    <a:lumMod val="75000"/>
                  </a:schemeClr>
                </a:solidFill>
              </a:rPr>
              <a:t>Undelivered packets</a:t>
            </a:r>
            <a:endParaRPr sz="2000" dirty="0">
              <a:solidFill>
                <a:schemeClr val="accent2">
                  <a:lumMod val="75000"/>
                </a:schemeClr>
              </a:solidFill>
            </a:endParaRPr>
          </a:p>
          <a:p>
            <a:pPr lvl="2" eaLnBrk="1" hangingPunct="1">
              <a:lnSpc>
                <a:spcPct val="120000"/>
              </a:lnSpc>
              <a:defRPr/>
            </a:pPr>
            <a:r>
              <a:rPr lang="en-US" altLang="zh-CN" dirty="0"/>
              <a:t>Packets consume resources and are dropped elsewhere in network</a:t>
            </a:r>
            <a:endParaRPr lang="en-US" altLang="zh-CN" dirty="0"/>
          </a:p>
          <a:p>
            <a:pPr lvl="1" eaLnBrk="1" hangingPunct="1">
              <a:lnSpc>
                <a:spcPct val="120000"/>
              </a:lnSpc>
              <a:defRPr/>
            </a:pPr>
            <a:r>
              <a:rPr sz="2000" dirty="0">
                <a:solidFill>
                  <a:schemeClr val="accent2">
                    <a:lumMod val="75000"/>
                  </a:schemeClr>
                </a:solidFill>
              </a:rPr>
              <a:t>Fragments</a:t>
            </a:r>
            <a:endParaRPr sz="2000" dirty="0">
              <a:solidFill>
                <a:schemeClr val="accent2">
                  <a:lumMod val="75000"/>
                </a:schemeClr>
              </a:solidFill>
            </a:endParaRPr>
          </a:p>
          <a:p>
            <a:pPr lvl="2" eaLnBrk="1" hangingPunct="1">
              <a:lnSpc>
                <a:spcPct val="120000"/>
              </a:lnSpc>
              <a:defRPr/>
            </a:pPr>
            <a:r>
              <a:rPr lang="en-US" altLang="zh-CN" dirty="0"/>
              <a:t>Mismatch of transmission and retransmission units</a:t>
            </a:r>
            <a:endParaRPr lang="en-US" altLang="zh-CN" dirty="0"/>
          </a:p>
          <a:p>
            <a:pPr lvl="1" eaLnBrk="1" hangingPunct="1">
              <a:lnSpc>
                <a:spcPct val="120000"/>
              </a:lnSpc>
              <a:defRPr/>
            </a:pPr>
            <a:r>
              <a:rPr sz="2000" dirty="0">
                <a:solidFill>
                  <a:schemeClr val="accent2">
                    <a:lumMod val="75000"/>
                  </a:schemeClr>
                </a:solidFill>
              </a:rPr>
              <a:t>Control traffic</a:t>
            </a:r>
            <a:endParaRPr sz="2000" dirty="0">
              <a:solidFill>
                <a:schemeClr val="accent2">
                  <a:lumMod val="75000"/>
                </a:schemeClr>
              </a:solidFill>
            </a:endParaRPr>
          </a:p>
          <a:p>
            <a:pPr lvl="2" eaLnBrk="1" hangingPunct="1">
              <a:lnSpc>
                <a:spcPct val="120000"/>
              </a:lnSpc>
              <a:defRPr/>
            </a:pPr>
            <a:r>
              <a:rPr lang="en-US" altLang="zh-CN" dirty="0"/>
              <a:t>Large percentage of traffic is for control</a:t>
            </a:r>
            <a:endParaRPr lang="en-US" altLang="zh-CN" dirty="0"/>
          </a:p>
          <a:p>
            <a:pPr lvl="1" eaLnBrk="1" hangingPunct="1">
              <a:lnSpc>
                <a:spcPct val="120000"/>
              </a:lnSpc>
              <a:defRPr/>
            </a:pPr>
            <a:r>
              <a:rPr sz="2000" dirty="0">
                <a:solidFill>
                  <a:schemeClr val="accent2">
                    <a:lumMod val="75000"/>
                  </a:schemeClr>
                </a:solidFill>
              </a:rPr>
              <a:t>Stale or unwanted packets</a:t>
            </a:r>
            <a:endParaRPr sz="2000" dirty="0">
              <a:solidFill>
                <a:schemeClr val="accent2">
                  <a:lumMod val="75000"/>
                </a:schemeClr>
              </a:solidFill>
            </a:endParaRPr>
          </a:p>
          <a:p>
            <a:pPr lvl="2" eaLnBrk="1" hangingPunct="1">
              <a:lnSpc>
                <a:spcPct val="120000"/>
              </a:lnSpc>
              <a:defRPr/>
            </a:pPr>
            <a:r>
              <a:rPr lang="en-US" altLang="zh-CN" dirty="0"/>
              <a:t>Packets that are delayed on long queues</a:t>
            </a:r>
            <a:endParaRPr lang="en-US" altLang="zh-CN" dirty="0"/>
          </a:p>
        </p:txBody>
      </p:sp>
      <p:sp>
        <p:nvSpPr>
          <p:cNvPr id="166917"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1C05D7AF-F1F0-4864-A2C3-7B5FE9BB07AD}"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3" name="标题 2"/>
          <p:cNvSpPr>
            <a:spLocks noGrp="1"/>
          </p:cNvSpPr>
          <p:nvPr>
            <p:ph type="title"/>
          </p:nvPr>
        </p:nvSpPr>
        <p:spPr/>
        <p:txBody>
          <a:bodyPr/>
          <a:lstStyle/>
          <a:p>
            <a:r>
              <a:rPr lang="zh-CN" altLang="en-US" dirty="0"/>
              <a:t>拥塞崩溃</a:t>
            </a:r>
            <a:endParaRPr lang="zh-CN" altLang="en-US" dirty="0"/>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774A1EC0-9DA0-444C-9DA2-C3C9BB1A5684}" type="slidenum">
              <a:rPr lang="en-US" altLang="zh-CN" sz="1500" b="0">
                <a:solidFill>
                  <a:schemeClr val="tx1"/>
                </a:solidFill>
              </a:rPr>
            </a:fld>
            <a:endParaRPr lang="en-US" altLang="zh-CN" sz="1500" b="0">
              <a:solidFill>
                <a:schemeClr val="tx1"/>
              </a:solidFill>
            </a:endParaRPr>
          </a:p>
        </p:txBody>
      </p:sp>
      <p:sp>
        <p:nvSpPr>
          <p:cNvPr id="49154" name="Rectangle 2"/>
          <p:cNvSpPr>
            <a:spLocks noGrp="1" noChangeArrowheads="1"/>
          </p:cNvSpPr>
          <p:nvPr>
            <p:ph type="title"/>
          </p:nvPr>
        </p:nvSpPr>
        <p:spPr>
          <a:xfrm>
            <a:off x="837565" y="690880"/>
            <a:ext cx="9830435" cy="1782445"/>
          </a:xfrm>
        </p:spPr>
        <p:txBody>
          <a:bodyPr>
            <a:normAutofit/>
          </a:bodyPr>
          <a:lstStyle/>
          <a:p>
            <a:pPr eaLnBrk="1" hangingPunct="1"/>
            <a:r>
              <a:rPr lang="en-US" altLang="zh-CN">
                <a:ea typeface="SimSun" pitchFamily="2" charset="-122"/>
              </a:rPr>
              <a:t>Congestion control and flow control</a:t>
            </a:r>
            <a:br>
              <a:rPr lang="en-US" altLang="zh-CN" b="0">
                <a:ea typeface="SimSun" pitchFamily="2" charset="-122"/>
              </a:rPr>
            </a:br>
            <a:endParaRPr lang="en-US" altLang="zh-CN" b="0">
              <a:ea typeface="SimSun" pitchFamily="2" charset="-122"/>
            </a:endParaRPr>
          </a:p>
        </p:txBody>
      </p:sp>
      <p:sp>
        <p:nvSpPr>
          <p:cNvPr id="49155" name="Rectangle 3"/>
          <p:cNvSpPr>
            <a:spLocks noGrp="1" noChangeArrowheads="1"/>
          </p:cNvSpPr>
          <p:nvPr>
            <p:ph type="body" idx="1"/>
          </p:nvPr>
        </p:nvSpPr>
        <p:spPr/>
        <p:txBody>
          <a:bodyPr/>
          <a:lstStyle/>
          <a:p>
            <a:pPr eaLnBrk="1" hangingPunct="1">
              <a:lnSpc>
                <a:spcPct val="90000"/>
              </a:lnSpc>
            </a:pPr>
            <a:r>
              <a:rPr kumimoji="0" lang="en-US" altLang="zh-CN" sz="2800">
                <a:ea typeface="SimSun" pitchFamily="2" charset="-122"/>
              </a:rPr>
              <a:t>The goal of flow control is to protect the receiver from overload, whereas the goal of congestion control is to protect the network. </a:t>
            </a: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a:p>
            <a:pPr eaLnBrk="1" hangingPunct="1">
              <a:lnSpc>
                <a:spcPct val="90000"/>
              </a:lnSpc>
            </a:pPr>
            <a:r>
              <a:rPr kumimoji="0" lang="en-US" altLang="zh-CN" sz="2800">
                <a:ea typeface="SimSun" pitchFamily="2" charset="-122"/>
              </a:rPr>
              <a:t>The two functions lend themselves to combined implementations because the underlying mechanism is similar:</a:t>
            </a:r>
            <a:endParaRPr kumimoji="0" lang="en-US" altLang="zh-CN" sz="2800">
              <a:ea typeface="SimSun" pitchFamily="2" charset="-122"/>
            </a:endParaRPr>
          </a:p>
          <a:p>
            <a:pPr lvl="1" eaLnBrk="1" hangingPunct="1">
              <a:lnSpc>
                <a:spcPct val="90000"/>
              </a:lnSpc>
            </a:pPr>
            <a:r>
              <a:rPr kumimoji="0" lang="en-US" altLang="zh-CN" sz="2000">
                <a:ea typeface="SimSun" pitchFamily="2" charset="-122"/>
              </a:rPr>
              <a:t>feedback is used to tune the rate of a flow.</a:t>
            </a:r>
            <a:endParaRPr kumimoji="0" lang="en-US" altLang="zh-CN" sz="2000">
              <a:ea typeface="SimSun" pitchFamily="2" charset="-122"/>
            </a:endParaRPr>
          </a:p>
          <a:p>
            <a:pPr lvl="1" eaLnBrk="1" hangingPunct="1">
              <a:lnSpc>
                <a:spcPct val="90000"/>
              </a:lnSpc>
            </a:pPr>
            <a:r>
              <a:rPr kumimoji="0" lang="en-US" altLang="zh-CN" sz="2000">
                <a:ea typeface="SimSun" pitchFamily="2" charset="-122"/>
              </a:rPr>
              <a:t>Sending rate= MIN (flow controled, congestion controled)</a:t>
            </a:r>
            <a:endParaRPr kumimoji="0" lang="en-US" altLang="zh-CN" sz="2000">
              <a:ea typeface="SimSun" pitchFamily="2" charset="-122"/>
            </a:endParaRPr>
          </a:p>
          <a:p>
            <a:pPr eaLnBrk="1" hangingPunct="1">
              <a:lnSpc>
                <a:spcPct val="90000"/>
              </a:lnSpc>
            </a:pPr>
            <a:r>
              <a:rPr kumimoji="0" lang="en-US" altLang="zh-CN" sz="2800">
                <a:ea typeface="SimSun" pitchFamily="2" charset="-122"/>
              </a:rPr>
              <a:t>Sometimes also interchangeable, or one is regarded as a special case of the other</a:t>
            </a: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A29D5470-14F9-254A-B7C4-18BC4A135719}" type="slidenum">
              <a:rPr lang="en-US" altLang="zh-CN" sz="1500" b="0">
                <a:solidFill>
                  <a:schemeClr val="tx1"/>
                </a:solidFill>
              </a:rPr>
            </a:fld>
            <a:endParaRPr lang="en-US" altLang="zh-CN" sz="1500" b="0">
              <a:solidFill>
                <a:schemeClr val="tx1"/>
              </a:solidFill>
            </a:endParaRPr>
          </a:p>
        </p:txBody>
      </p:sp>
      <p:sp>
        <p:nvSpPr>
          <p:cNvPr id="50178" name="Rectangle 2"/>
          <p:cNvSpPr>
            <a:spLocks noGrp="1" noChangeArrowheads="1"/>
          </p:cNvSpPr>
          <p:nvPr>
            <p:ph type="title"/>
          </p:nvPr>
        </p:nvSpPr>
        <p:spPr/>
        <p:txBody>
          <a:bodyPr/>
          <a:lstStyle/>
          <a:p>
            <a:pPr eaLnBrk="1" hangingPunct="1"/>
            <a:r>
              <a:rPr lang="en-US" altLang="zh-CN">
                <a:ea typeface="SimSun" pitchFamily="2" charset="-122"/>
              </a:rPr>
              <a:t>Example</a:t>
            </a:r>
            <a:endParaRPr lang="en-US" altLang="zh-CN">
              <a:ea typeface="SimSun" pitchFamily="2" charset="-122"/>
            </a:endParaRPr>
          </a:p>
        </p:txBody>
      </p:sp>
      <p:sp>
        <p:nvSpPr>
          <p:cNvPr id="50179" name="Rectangle 3"/>
          <p:cNvSpPr>
            <a:spLocks noGrp="1" noChangeArrowheads="1"/>
          </p:cNvSpPr>
          <p:nvPr>
            <p:ph type="body" idx="1"/>
          </p:nvPr>
        </p:nvSpPr>
        <p:spPr/>
        <p:txBody>
          <a:bodyPr/>
          <a:lstStyle/>
          <a:p>
            <a:pPr eaLnBrk="1" hangingPunct="1"/>
            <a:r>
              <a:rPr kumimoji="0" lang="en-US" altLang="zh-CN">
                <a:ea typeface="SimSun" pitchFamily="2" charset="-122"/>
              </a:rPr>
              <a:t>1</a:t>
            </a:r>
            <a:r>
              <a:rPr kumimoji="0" lang="en-US" altLang="zh-CN">
                <a:ea typeface="SimSun" pitchFamily="2" charset="-122"/>
                <a:sym typeface="Wingdings" panose="05000000000000000000" pitchFamily="2" charset="2"/>
              </a:rPr>
              <a:t>5: max rate=100kbps by CC</a:t>
            </a:r>
            <a:endParaRPr kumimoji="0" lang="en-US" altLang="zh-CN">
              <a:ea typeface="SimSun" pitchFamily="2" charset="-122"/>
            </a:endParaRPr>
          </a:p>
          <a:p>
            <a:pPr eaLnBrk="1" hangingPunct="1"/>
            <a:r>
              <a:rPr kumimoji="0" lang="en-US" altLang="zh-CN">
                <a:ea typeface="SimSun" pitchFamily="2" charset="-122"/>
              </a:rPr>
              <a:t>However, if 5 can only process data (e.g. read buffer) at 50kbps, then flow control enforced</a:t>
            </a:r>
            <a:endParaRPr kumimoji="0" lang="en-US" altLang="zh-CN">
              <a:ea typeface="SimSun"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a:xfrm>
            <a:off x="2200275" y="690563"/>
            <a:ext cx="8467725" cy="669925"/>
          </a:xfrm>
        </p:spPr>
        <p:txBody>
          <a:bodyPr>
            <a:normAutofit fontScale="90000"/>
          </a:bodyPr>
          <a:lstStyle/>
          <a:p>
            <a:r>
              <a:rPr kumimoji="1" lang="en-US" altLang="zh-CN">
                <a:ea typeface="SimSun" pitchFamily="2" charset="-122"/>
              </a:rPr>
              <a:t>Congestion Control History</a:t>
            </a:r>
            <a:endParaRPr kumimoji="1" lang="zh-CN" altLang="en-US">
              <a:ea typeface="SimSun" pitchFamily="2" charset="-122"/>
            </a:endParaRPr>
          </a:p>
        </p:txBody>
      </p:sp>
      <p:sp>
        <p:nvSpPr>
          <p:cNvPr id="38914" name="内容占位符 2"/>
          <p:cNvSpPr>
            <a:spLocks noGrp="1"/>
          </p:cNvSpPr>
          <p:nvPr>
            <p:ph idx="1"/>
          </p:nvPr>
        </p:nvSpPr>
        <p:spPr/>
        <p:txBody>
          <a:bodyPr/>
          <a:lstStyle/>
          <a:p>
            <a:r>
              <a:rPr lang="en-US" altLang="zh-CN">
                <a:ea typeface="SimSun" pitchFamily="2" charset="-122"/>
              </a:rPr>
              <a:t>Congestion control is a very old research topic. (about 30 years)</a:t>
            </a:r>
            <a:endParaRPr lang="en-US" altLang="zh-CN">
              <a:ea typeface="SimSun" pitchFamily="2" charset="-122"/>
            </a:endParaRPr>
          </a:p>
          <a:p>
            <a:pPr lvl="1"/>
            <a:r>
              <a:rPr lang="en-US" altLang="zh-CN">
                <a:ea typeface="SimSun" pitchFamily="2" charset="-122"/>
              </a:rPr>
              <a:t>In Oct. 1986, 5,089 hosts on Internet</a:t>
            </a:r>
            <a:endParaRPr lang="en-US" altLang="zh-CN">
              <a:ea typeface="SimSun" pitchFamily="2" charset="-122"/>
            </a:endParaRPr>
          </a:p>
          <a:p>
            <a:pPr lvl="1"/>
            <a:r>
              <a:rPr lang="en-US" altLang="zh-CN">
                <a:ea typeface="SimSun" pitchFamily="2" charset="-122"/>
              </a:rPr>
              <a:t>Internet suffered from it’s first collapse </a:t>
            </a:r>
            <a:endParaRPr lang="en-US" altLang="zh-CN">
              <a:ea typeface="SimSun" pitchFamily="2" charset="-122"/>
            </a:endParaRPr>
          </a:p>
          <a:p>
            <a:r>
              <a:rPr lang="en-US" altLang="zh-CN">
                <a:ea typeface="SimSun" pitchFamily="2" charset="-122"/>
              </a:rPr>
              <a:t>Reason</a:t>
            </a:r>
            <a:endParaRPr lang="en-US" altLang="zh-CN">
              <a:ea typeface="SimSun" pitchFamily="2" charset="-122"/>
            </a:endParaRPr>
          </a:p>
          <a:p>
            <a:pPr lvl="1"/>
            <a:r>
              <a:rPr lang="en-US" altLang="zh-CN">
                <a:ea typeface="SimSun" pitchFamily="2" charset="-122"/>
              </a:rPr>
              <a:t>Early TCP (from 1974) flow control only prevents overwhelming receivers</a:t>
            </a:r>
            <a:endParaRPr lang="en-US" altLang="zh-CN">
              <a:ea typeface="SimSun" pitchFamily="2" charset="-122"/>
            </a:endParaRPr>
          </a:p>
          <a:p>
            <a:pPr lvl="1"/>
            <a:r>
              <a:rPr lang="en-US" altLang="zh-CN">
                <a:ea typeface="SimSun" pitchFamily="2" charset="-122"/>
              </a:rPr>
              <a:t>Paths clogged with unnecessarily-retransmitted packets </a:t>
            </a:r>
            <a:endParaRPr lang="en-US" altLang="zh-CN">
              <a:ea typeface="SimSun" pitchFamily="2" charset="-122"/>
            </a:endParaRPr>
          </a:p>
          <a:p>
            <a:pPr lvl="1"/>
            <a:endParaRPr lang="en-US" altLang="zh-CN">
              <a:ea typeface="SimSun" pitchFamily="2" charset="-122"/>
            </a:endParaRPr>
          </a:p>
          <a:p>
            <a:pPr lvl="1"/>
            <a:endParaRPr lang="en-US" altLang="zh-CN">
              <a:ea typeface="SimSun" pitchFamily="2" charset="-122"/>
            </a:endParaRPr>
          </a:p>
        </p:txBody>
      </p:sp>
      <p:sp>
        <p:nvSpPr>
          <p:cNvPr id="38915"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7138AFBB-4499-6840-930F-0C3F1122A22F}" type="slidenum">
              <a:rPr lang="en-US" altLang="zh-CN" sz="1500" b="0">
                <a:solidFill>
                  <a:schemeClr val="tx1"/>
                </a:solidFill>
              </a:rPr>
            </a:fld>
            <a:endParaRPr lang="en-US" altLang="zh-CN" sz="1500" b="0">
              <a:solidFill>
                <a:schemeClr val="tx1"/>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2200275" y="690563"/>
            <a:ext cx="8467725" cy="669925"/>
          </a:xfrm>
        </p:spPr>
        <p:txBody>
          <a:bodyPr>
            <a:normAutofit fontScale="90000"/>
          </a:bodyPr>
          <a:lstStyle/>
          <a:p>
            <a:r>
              <a:rPr kumimoji="1" lang="en-US" altLang="zh-CN">
                <a:ea typeface="SimSun" pitchFamily="2" charset="-122"/>
              </a:rPr>
              <a:t>Milestone in Congestion Control</a:t>
            </a:r>
            <a:endParaRPr kumimoji="1" lang="zh-CN" altLang="en-US">
              <a:ea typeface="SimSun" pitchFamily="2" charset="-122"/>
            </a:endParaRPr>
          </a:p>
        </p:txBody>
      </p:sp>
      <p:sp>
        <p:nvSpPr>
          <p:cNvPr id="39938" name="内容占位符 2"/>
          <p:cNvSpPr>
            <a:spLocks noGrp="1"/>
          </p:cNvSpPr>
          <p:nvPr>
            <p:ph idx="1"/>
          </p:nvPr>
        </p:nvSpPr>
        <p:spPr/>
        <p:txBody>
          <a:bodyPr/>
          <a:lstStyle/>
          <a:p>
            <a:r>
              <a:rPr kumimoji="0" lang="en-US" altLang="zh-CN">
                <a:ea typeface="SimSun" pitchFamily="2" charset="-122"/>
              </a:rPr>
              <a:t>Milestone: Van Jacobson,” Congestion Avoidance and Control”, ACM SIGCOMM 1988 </a:t>
            </a:r>
            <a:endParaRPr lang="en-US" altLang="zh-CN">
              <a:ea typeface="SimSun" pitchFamily="2" charset="-122"/>
            </a:endParaRPr>
          </a:p>
          <a:p>
            <a:pPr lvl="1"/>
            <a:endParaRPr lang="en-US" altLang="zh-CN">
              <a:ea typeface="SimSun" pitchFamily="2" charset="-122"/>
            </a:endParaRPr>
          </a:p>
          <a:p>
            <a:pPr lvl="1"/>
            <a:r>
              <a:rPr lang="en-US" altLang="zh-CN">
                <a:ea typeface="SimSun" pitchFamily="2" charset="-122"/>
              </a:rPr>
              <a:t>TCP Tahoe  (include congestion control in TCP)</a:t>
            </a:r>
            <a:endParaRPr lang="en-US" altLang="zh-CN">
              <a:ea typeface="SimSun" pitchFamily="2" charset="-122"/>
            </a:endParaRPr>
          </a:p>
          <a:p>
            <a:pPr lvl="1"/>
            <a:endParaRPr lang="en-US" altLang="zh-CN">
              <a:ea typeface="SimSun" pitchFamily="2" charset="-122"/>
            </a:endParaRPr>
          </a:p>
          <a:p>
            <a:endParaRPr lang="zh-CN" altLang="en-US">
              <a:ea typeface="SimSun" pitchFamily="2" charset="-122"/>
            </a:endParaRPr>
          </a:p>
        </p:txBody>
      </p:sp>
      <p:sp>
        <p:nvSpPr>
          <p:cNvPr id="39939"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DFB6455A-C676-BA44-B63A-291A6B6342FC}" type="slidenum">
              <a:rPr lang="en-US" altLang="zh-CN" sz="1500" b="0">
                <a:solidFill>
                  <a:schemeClr val="tx1"/>
                </a:solidFill>
              </a:rPr>
            </a:fld>
            <a:endParaRPr lang="en-US" altLang="zh-CN" sz="1500" b="0">
              <a:solidFill>
                <a:schemeClr val="tx1"/>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a:xfrm>
            <a:off x="2200275" y="690563"/>
            <a:ext cx="8467725" cy="669925"/>
          </a:xfrm>
        </p:spPr>
        <p:txBody>
          <a:bodyPr>
            <a:normAutofit fontScale="90000"/>
          </a:bodyPr>
          <a:lstStyle/>
          <a:p>
            <a:r>
              <a:rPr kumimoji="1" lang="en-US" altLang="zh-CN">
                <a:ea typeface="SimSun" pitchFamily="2" charset="-122"/>
              </a:rPr>
              <a:t>Congestion Control Today</a:t>
            </a:r>
            <a:endParaRPr kumimoji="1" lang="zh-CN" altLang="en-US">
              <a:ea typeface="SimSun" pitchFamily="2" charset="-122"/>
            </a:endParaRPr>
          </a:p>
        </p:txBody>
      </p:sp>
      <p:sp>
        <p:nvSpPr>
          <p:cNvPr id="40962" name="内容占位符 2"/>
          <p:cNvSpPr>
            <a:spLocks noGrp="1"/>
          </p:cNvSpPr>
          <p:nvPr>
            <p:ph idx="1"/>
          </p:nvPr>
        </p:nvSpPr>
        <p:spPr/>
        <p:txBody>
          <a:bodyPr/>
          <a:lstStyle/>
          <a:p>
            <a:r>
              <a:rPr lang="en-US" altLang="zh-CN">
                <a:ea typeface="SimSun" pitchFamily="2" charset="-122"/>
              </a:rPr>
              <a:t>Now, it’s still a hot topic</a:t>
            </a:r>
            <a:endParaRPr lang="en-US" altLang="zh-CN">
              <a:ea typeface="SimSun" pitchFamily="2" charset="-122"/>
            </a:endParaRPr>
          </a:p>
          <a:p>
            <a:endParaRPr lang="en-US" altLang="zh-CN">
              <a:ea typeface="SimSun" pitchFamily="2" charset="-122"/>
            </a:endParaRPr>
          </a:p>
          <a:p>
            <a:pPr lvl="1"/>
            <a:r>
              <a:rPr lang="en-US" altLang="zh-CN">
                <a:ea typeface="SimSun" pitchFamily="2" charset="-122"/>
              </a:rPr>
              <a:t>In specific networks (wireless, data center)</a:t>
            </a:r>
            <a:endParaRPr lang="en-US" altLang="zh-CN">
              <a:ea typeface="SimSun" pitchFamily="2" charset="-122"/>
            </a:endParaRPr>
          </a:p>
          <a:p>
            <a:pPr lvl="1"/>
            <a:r>
              <a:rPr lang="en-US" altLang="zh-CN">
                <a:ea typeface="SimSun" pitchFamily="2" charset="-122"/>
              </a:rPr>
              <a:t>In specific scenarios (LFP…)</a:t>
            </a:r>
            <a:endParaRPr lang="en-US" altLang="zh-CN">
              <a:ea typeface="SimSun" pitchFamily="2" charset="-122"/>
            </a:endParaRPr>
          </a:p>
          <a:p>
            <a:pPr lvl="1"/>
            <a:r>
              <a:rPr lang="en-US" altLang="zh-CN">
                <a:ea typeface="SimSun" pitchFamily="2" charset="-122"/>
              </a:rPr>
              <a:t>with new methods (e.g. machine learning)</a:t>
            </a:r>
            <a:endParaRPr lang="en-US" altLang="zh-CN">
              <a:ea typeface="SimSun" pitchFamily="2" charset="-122"/>
            </a:endParaRPr>
          </a:p>
          <a:p>
            <a:endParaRPr lang="zh-CN" altLang="en-US">
              <a:ea typeface="SimSun" pitchFamily="2" charset="-122"/>
            </a:endParaRPr>
          </a:p>
          <a:p>
            <a:endParaRPr lang="zh-CN" altLang="en-US">
              <a:ea typeface="SimSun" pitchFamily="2" charset="-122"/>
            </a:endParaRPr>
          </a:p>
        </p:txBody>
      </p:sp>
      <p:sp>
        <p:nvSpPr>
          <p:cNvPr id="40963"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DA522AB4-89FA-2E42-AA9D-6273C298F562}" type="slidenum">
              <a:rPr lang="en-US" altLang="zh-CN" sz="1500" b="0">
                <a:solidFill>
                  <a:schemeClr val="tx1"/>
                </a:solidFill>
              </a:rPr>
            </a:fld>
            <a:endParaRPr lang="en-US" altLang="zh-CN" sz="1500" b="0">
              <a:solidFill>
                <a:schemeClr val="tx1"/>
              </a:solidFill>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2200275" y="690563"/>
            <a:ext cx="8467725" cy="669925"/>
          </a:xfrm>
        </p:spPr>
        <p:txBody>
          <a:bodyPr>
            <a:normAutofit fontScale="90000"/>
          </a:bodyPr>
          <a:lstStyle/>
          <a:p>
            <a:r>
              <a:rPr kumimoji="1" lang="en-US" altLang="zh-CN">
                <a:ea typeface="SimSun" pitchFamily="2" charset="-122"/>
              </a:rPr>
              <a:t>ACM SIGCOMM 2014</a:t>
            </a:r>
            <a:endParaRPr kumimoji="1" lang="zh-CN" altLang="en-US">
              <a:ea typeface="SimSun" pitchFamily="2" charset="-122"/>
            </a:endParaRPr>
          </a:p>
        </p:txBody>
      </p:sp>
      <p:sp>
        <p:nvSpPr>
          <p:cNvPr id="41986"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4CE86D9B-6329-3349-894E-DBFE3AA3BCAE}" type="slidenum">
              <a:rPr lang="en-US" altLang="zh-CN" sz="1500" b="0">
                <a:solidFill>
                  <a:schemeClr val="tx1"/>
                </a:solidFill>
              </a:rPr>
            </a:fld>
            <a:endParaRPr lang="en-US" altLang="zh-CN" sz="1500" b="0">
              <a:solidFill>
                <a:schemeClr val="tx1"/>
              </a:solidFill>
            </a:endParaRPr>
          </a:p>
        </p:txBody>
      </p:sp>
      <p:pic>
        <p:nvPicPr>
          <p:cNvPr id="41987"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1600200"/>
            <a:ext cx="88566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圆角矩形 5"/>
          <p:cNvSpPr>
            <a:spLocks noChangeArrowheads="1"/>
          </p:cNvSpPr>
          <p:nvPr/>
        </p:nvSpPr>
        <p:spPr bwMode="auto">
          <a:xfrm>
            <a:off x="5334000" y="31242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
        <p:nvSpPr>
          <p:cNvPr id="41989" name="圆角矩形 6"/>
          <p:cNvSpPr>
            <a:spLocks noChangeArrowheads="1"/>
          </p:cNvSpPr>
          <p:nvPr/>
        </p:nvSpPr>
        <p:spPr bwMode="auto">
          <a:xfrm>
            <a:off x="3352800" y="51816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2200275" y="690563"/>
            <a:ext cx="8467725" cy="669925"/>
          </a:xfrm>
        </p:spPr>
        <p:txBody>
          <a:bodyPr>
            <a:normAutofit fontScale="90000"/>
          </a:bodyPr>
          <a:lstStyle/>
          <a:p>
            <a:r>
              <a:rPr kumimoji="1" lang="en-US" altLang="zh-CN">
                <a:ea typeface="SimSun" pitchFamily="2" charset="-122"/>
              </a:rPr>
              <a:t>ACM SIGCOMM 2015</a:t>
            </a:r>
            <a:endParaRPr kumimoji="1" lang="zh-CN" altLang="en-US">
              <a:ea typeface="SimSun" pitchFamily="2" charset="-122"/>
            </a:endParaRPr>
          </a:p>
        </p:txBody>
      </p:sp>
      <p:sp>
        <p:nvSpPr>
          <p:cNvPr id="43010"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42DDEFCD-86A8-CA47-B865-281F50A98F4E}" type="slidenum">
              <a:rPr lang="en-US" altLang="zh-CN" sz="1500" b="0">
                <a:solidFill>
                  <a:schemeClr val="tx1"/>
                </a:solidFill>
              </a:rPr>
            </a:fld>
            <a:endParaRPr lang="en-US" altLang="zh-CN" sz="1500" b="0">
              <a:solidFill>
                <a:schemeClr val="tx1"/>
              </a:solidFill>
            </a:endParaRPr>
          </a:p>
        </p:txBody>
      </p:sp>
      <p:pic>
        <p:nvPicPr>
          <p:cNvPr id="43011"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90800" y="1371600"/>
            <a:ext cx="67056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圆角矩形 7"/>
          <p:cNvSpPr>
            <a:spLocks noChangeArrowheads="1"/>
          </p:cNvSpPr>
          <p:nvPr/>
        </p:nvSpPr>
        <p:spPr bwMode="auto">
          <a:xfrm>
            <a:off x="4495800" y="42672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
        <p:nvSpPr>
          <p:cNvPr id="43013" name="圆角矩形 8"/>
          <p:cNvSpPr>
            <a:spLocks noChangeArrowheads="1"/>
          </p:cNvSpPr>
          <p:nvPr/>
        </p:nvSpPr>
        <p:spPr bwMode="auto">
          <a:xfrm>
            <a:off x="2743200" y="29718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
        <p:nvSpPr>
          <p:cNvPr id="43014" name="圆角矩形 9"/>
          <p:cNvSpPr>
            <a:spLocks noChangeArrowheads="1"/>
          </p:cNvSpPr>
          <p:nvPr/>
        </p:nvSpPr>
        <p:spPr bwMode="auto">
          <a:xfrm>
            <a:off x="3657600" y="20574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a:xfrm>
            <a:off x="2200275" y="690563"/>
            <a:ext cx="8467725" cy="669925"/>
          </a:xfrm>
        </p:spPr>
        <p:txBody>
          <a:bodyPr>
            <a:normAutofit fontScale="90000"/>
          </a:bodyPr>
          <a:lstStyle/>
          <a:p>
            <a:r>
              <a:rPr kumimoji="1" lang="en-US" altLang="zh-CN" dirty="0">
                <a:ea typeface="SimSun" pitchFamily="2" charset="-122"/>
              </a:rPr>
              <a:t>ACM SIGCOMM 2016</a:t>
            </a:r>
            <a:endParaRPr kumimoji="1" lang="zh-CN" altLang="en-US" dirty="0">
              <a:ea typeface="SimSun" pitchFamily="2" charset="-122"/>
            </a:endParaRPr>
          </a:p>
        </p:txBody>
      </p:sp>
      <p:sp>
        <p:nvSpPr>
          <p:cNvPr id="44034" name="幻灯片编号占位符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ADF2796C-9B30-8E44-87E7-406036F24258}" type="slidenum">
              <a:rPr lang="en-US" altLang="zh-CN" sz="1500" b="0">
                <a:solidFill>
                  <a:schemeClr val="tx1"/>
                </a:solidFill>
              </a:rPr>
            </a:fld>
            <a:endParaRPr lang="en-US" altLang="zh-CN" sz="1500" b="0">
              <a:solidFill>
                <a:schemeClr val="tx1"/>
              </a:solidFill>
            </a:endParaRPr>
          </a:p>
        </p:txBody>
      </p:sp>
      <p:pic>
        <p:nvPicPr>
          <p:cNvPr id="4403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90800" y="1524000"/>
            <a:ext cx="7086600" cy="480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圆角矩形 5"/>
          <p:cNvSpPr>
            <a:spLocks noChangeArrowheads="1"/>
          </p:cNvSpPr>
          <p:nvPr/>
        </p:nvSpPr>
        <p:spPr bwMode="auto">
          <a:xfrm>
            <a:off x="3810000" y="22860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
        <p:nvSpPr>
          <p:cNvPr id="44037" name="圆角矩形 6"/>
          <p:cNvSpPr>
            <a:spLocks noChangeArrowheads="1"/>
          </p:cNvSpPr>
          <p:nvPr/>
        </p:nvSpPr>
        <p:spPr bwMode="auto">
          <a:xfrm>
            <a:off x="4572000" y="3352800"/>
            <a:ext cx="2057400" cy="3048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0C5F6416-AFAC-4B4A-A1D4-A5DD139B43AD}" type="slidenum">
              <a:rPr lang="en-US" altLang="zh-CN" sz="1400">
                <a:solidFill>
                  <a:srgbClr val="262699"/>
                </a:solidFill>
                <a:latin typeface="Times New Roman" panose="02020503050405090304" pitchFamily="18" charset="0"/>
              </a:rPr>
            </a:fld>
            <a:endParaRPr lang="en-US" altLang="zh-CN" sz="1400">
              <a:solidFill>
                <a:srgbClr val="262699"/>
              </a:solidFill>
              <a:latin typeface="Times New Roman" panose="02020503050405090304" pitchFamily="18" charset="0"/>
            </a:endParaRPr>
          </a:p>
        </p:txBody>
      </p:sp>
      <p:sp>
        <p:nvSpPr>
          <p:cNvPr id="99333" name="Line 3"/>
          <p:cNvSpPr>
            <a:spLocks noChangeShapeType="1"/>
          </p:cNvSpPr>
          <p:nvPr/>
        </p:nvSpPr>
        <p:spPr bwMode="auto">
          <a:xfrm flipV="1">
            <a:off x="3582991" y="5338769"/>
            <a:ext cx="7457746" cy="6347"/>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4" name="Line 4"/>
          <p:cNvSpPr>
            <a:spLocks noChangeShapeType="1"/>
          </p:cNvSpPr>
          <p:nvPr/>
        </p:nvSpPr>
        <p:spPr bwMode="auto">
          <a:xfrm>
            <a:off x="2555875" y="5365750"/>
            <a:ext cx="1588" cy="109538"/>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Text Box 5"/>
          <p:cNvSpPr txBox="1">
            <a:spLocks noChangeArrowheads="1"/>
          </p:cNvSpPr>
          <p:nvPr/>
        </p:nvSpPr>
        <p:spPr bwMode="auto">
          <a:xfrm>
            <a:off x="2133600"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1975</a:t>
            </a:r>
            <a:endParaRPr lang="en-US" altLang="en-US" sz="2000" dirty="0">
              <a:solidFill>
                <a:schemeClr val="accent2">
                  <a:lumMod val="75000"/>
                </a:schemeClr>
              </a:solidFill>
              <a:latin typeface="Arial" panose="020B0604020202090204" pitchFamily="34" charset="0"/>
            </a:endParaRPr>
          </a:p>
        </p:txBody>
      </p:sp>
      <p:sp>
        <p:nvSpPr>
          <p:cNvPr id="99336" name="Line 6"/>
          <p:cNvSpPr>
            <a:spLocks noChangeShapeType="1"/>
          </p:cNvSpPr>
          <p:nvPr/>
        </p:nvSpPr>
        <p:spPr bwMode="auto">
          <a:xfrm>
            <a:off x="6591300" y="5353050"/>
            <a:ext cx="1588" cy="109538"/>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5" name="Text Box 7"/>
          <p:cNvSpPr txBox="1">
            <a:spLocks noChangeArrowheads="1"/>
          </p:cNvSpPr>
          <p:nvPr/>
        </p:nvSpPr>
        <p:spPr bwMode="auto">
          <a:xfrm>
            <a:off x="3259138"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1980</a:t>
            </a:r>
            <a:endParaRPr lang="en-US" altLang="en-US" sz="2000" dirty="0">
              <a:solidFill>
                <a:schemeClr val="accent2">
                  <a:lumMod val="75000"/>
                </a:schemeClr>
              </a:solidFill>
              <a:latin typeface="Arial" panose="020B0604020202090204" pitchFamily="34" charset="0"/>
            </a:endParaRPr>
          </a:p>
        </p:txBody>
      </p:sp>
      <p:sp>
        <p:nvSpPr>
          <p:cNvPr id="55306" name="Text Box 8"/>
          <p:cNvSpPr txBox="1">
            <a:spLocks noChangeArrowheads="1"/>
          </p:cNvSpPr>
          <p:nvPr/>
        </p:nvSpPr>
        <p:spPr bwMode="auto">
          <a:xfrm>
            <a:off x="6167438"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1985</a:t>
            </a:r>
            <a:endParaRPr lang="en-US" altLang="en-US" sz="2000" dirty="0">
              <a:solidFill>
                <a:schemeClr val="accent2">
                  <a:lumMod val="75000"/>
                </a:schemeClr>
              </a:solidFill>
              <a:latin typeface="Arial" panose="020B0604020202090204" pitchFamily="34" charset="0"/>
            </a:endParaRPr>
          </a:p>
        </p:txBody>
      </p:sp>
      <p:sp>
        <p:nvSpPr>
          <p:cNvPr id="99339" name="Line 9"/>
          <p:cNvSpPr>
            <a:spLocks noChangeShapeType="1"/>
          </p:cNvSpPr>
          <p:nvPr/>
        </p:nvSpPr>
        <p:spPr bwMode="auto">
          <a:xfrm>
            <a:off x="9647241" y="5330825"/>
            <a:ext cx="1587" cy="109538"/>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8" name="Text Box 10"/>
          <p:cNvSpPr txBox="1">
            <a:spLocks noChangeArrowheads="1"/>
          </p:cNvSpPr>
          <p:nvPr/>
        </p:nvSpPr>
        <p:spPr bwMode="auto">
          <a:xfrm>
            <a:off x="9264650"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1990</a:t>
            </a:r>
            <a:endParaRPr lang="en-US" altLang="en-US" sz="2000" dirty="0">
              <a:solidFill>
                <a:schemeClr val="accent2">
                  <a:lumMod val="75000"/>
                </a:schemeClr>
              </a:solidFill>
              <a:latin typeface="Arial" panose="020B0604020202090204" pitchFamily="34" charset="0"/>
            </a:endParaRPr>
          </a:p>
        </p:txBody>
      </p:sp>
      <p:sp>
        <p:nvSpPr>
          <p:cNvPr id="55309" name="Text Box 11"/>
          <p:cNvSpPr txBox="1">
            <a:spLocks noChangeArrowheads="1"/>
          </p:cNvSpPr>
          <p:nvPr/>
        </p:nvSpPr>
        <p:spPr bwMode="auto">
          <a:xfrm>
            <a:off x="4333878" y="3800478"/>
            <a:ext cx="9810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1982</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TCP &amp; IP</a:t>
            </a:r>
            <a:endParaRPr lang="en-US" altLang="en-US" dirty="0">
              <a:solidFill>
                <a:schemeClr val="accent2">
                  <a:lumMod val="75000"/>
                </a:schemeClr>
              </a:solidFill>
              <a:latin typeface="Arial" panose="020B0604020202090204" pitchFamily="34" charset="0"/>
            </a:endParaRPr>
          </a:p>
          <a:p>
            <a:pPr algn="ctr">
              <a:defRPr/>
            </a:pPr>
            <a:r>
              <a:rPr lang="en-US" altLang="en-US" sz="900" dirty="0">
                <a:solidFill>
                  <a:schemeClr val="accent2">
                    <a:lumMod val="75000"/>
                  </a:schemeClr>
                </a:solidFill>
                <a:latin typeface="Arial" panose="020B0604020202090204" pitchFamily="34" charset="0"/>
              </a:rPr>
              <a:t>RFC 793 &amp; 791</a:t>
            </a:r>
            <a:endParaRPr lang="en-US" altLang="en-US" dirty="0">
              <a:solidFill>
                <a:schemeClr val="accent2">
                  <a:lumMod val="75000"/>
                </a:schemeClr>
              </a:solidFill>
              <a:latin typeface="Arial" panose="020B0604020202090204" pitchFamily="34" charset="0"/>
            </a:endParaRPr>
          </a:p>
        </p:txBody>
      </p:sp>
      <p:sp>
        <p:nvSpPr>
          <p:cNvPr id="55310" name="Line 12"/>
          <p:cNvSpPr>
            <a:spLocks noChangeShapeType="1"/>
          </p:cNvSpPr>
          <p:nvPr/>
        </p:nvSpPr>
        <p:spPr bwMode="auto">
          <a:xfrm flipV="1">
            <a:off x="2497141" y="4289428"/>
            <a:ext cx="3175" cy="1044575"/>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11" name="Text Box 13"/>
          <p:cNvSpPr txBox="1">
            <a:spLocks noChangeArrowheads="1"/>
          </p:cNvSpPr>
          <p:nvPr/>
        </p:nvSpPr>
        <p:spPr bwMode="auto">
          <a:xfrm>
            <a:off x="1577978" y="3286128"/>
            <a:ext cx="17938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1974</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TCP</a:t>
            </a:r>
            <a:r>
              <a:rPr lang="en-US" altLang="en-US" dirty="0">
                <a:solidFill>
                  <a:schemeClr val="accent2">
                    <a:lumMod val="75000"/>
                  </a:schemeClr>
                </a:solidFill>
                <a:latin typeface="Arial" panose="020B0604020202090204" pitchFamily="34" charset="0"/>
              </a:rPr>
              <a:t> described by</a:t>
            </a:r>
            <a:endParaRPr lang="en-US" altLang="en-US" dirty="0">
              <a:solidFill>
                <a:schemeClr val="accent2">
                  <a:lumMod val="75000"/>
                </a:schemeClr>
              </a:solidFill>
              <a:latin typeface="Arial" panose="020B0604020202090204" pitchFamily="34" charset="0"/>
            </a:endParaRPr>
          </a:p>
          <a:p>
            <a:pPr algn="ctr">
              <a:defRPr/>
            </a:pPr>
            <a:r>
              <a:rPr lang="en-US" altLang="en-US" i="1" dirty="0" err="1">
                <a:solidFill>
                  <a:schemeClr val="accent2">
                    <a:lumMod val="75000"/>
                  </a:schemeClr>
                </a:solidFill>
                <a:latin typeface="Arial" panose="020B0604020202090204" pitchFamily="34" charset="0"/>
              </a:rPr>
              <a:t>Vint</a:t>
            </a:r>
            <a:r>
              <a:rPr lang="en-US" altLang="en-US" i="1" dirty="0">
                <a:solidFill>
                  <a:schemeClr val="accent2">
                    <a:lumMod val="75000"/>
                  </a:schemeClr>
                </a:solidFill>
                <a:latin typeface="Arial" panose="020B0604020202090204" pitchFamily="34" charset="0"/>
              </a:rPr>
              <a:t> Cerf</a:t>
            </a:r>
            <a:r>
              <a:rPr lang="en-US" altLang="en-US" dirty="0">
                <a:solidFill>
                  <a:schemeClr val="accent2">
                    <a:lumMod val="75000"/>
                  </a:schemeClr>
                </a:solidFill>
                <a:latin typeface="Arial" panose="020B0604020202090204" pitchFamily="34" charset="0"/>
              </a:rPr>
              <a:t> and </a:t>
            </a:r>
            <a:r>
              <a:rPr lang="en-US" altLang="en-US" i="1" dirty="0">
                <a:solidFill>
                  <a:schemeClr val="accent2">
                    <a:lumMod val="75000"/>
                  </a:schemeClr>
                </a:solidFill>
                <a:latin typeface="Arial" panose="020B0604020202090204" pitchFamily="34" charset="0"/>
              </a:rPr>
              <a:t>Bob Kahn</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In IEEE Trans </a:t>
            </a:r>
            <a:r>
              <a:rPr lang="en-US" altLang="en-US" dirty="0" err="1">
                <a:solidFill>
                  <a:schemeClr val="accent2">
                    <a:lumMod val="75000"/>
                  </a:schemeClr>
                </a:solidFill>
                <a:latin typeface="Arial" panose="020B0604020202090204" pitchFamily="34" charset="0"/>
              </a:rPr>
              <a:t>Comm</a:t>
            </a:r>
            <a:endParaRPr lang="en-US" altLang="en-US" dirty="0">
              <a:solidFill>
                <a:schemeClr val="accent2">
                  <a:lumMod val="75000"/>
                </a:schemeClr>
              </a:solidFill>
              <a:latin typeface="Arial" panose="020B0604020202090204" pitchFamily="34" charset="0"/>
            </a:endParaRPr>
          </a:p>
        </p:txBody>
      </p:sp>
      <p:sp>
        <p:nvSpPr>
          <p:cNvPr id="55312" name="Line 14"/>
          <p:cNvSpPr>
            <a:spLocks noChangeShapeType="1"/>
          </p:cNvSpPr>
          <p:nvPr/>
        </p:nvSpPr>
        <p:spPr bwMode="auto">
          <a:xfrm flipV="1">
            <a:off x="5414966" y="3621088"/>
            <a:ext cx="3175" cy="1700212"/>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13" name="Text Box 15"/>
          <p:cNvSpPr txBox="1">
            <a:spLocks noChangeArrowheads="1"/>
          </p:cNvSpPr>
          <p:nvPr/>
        </p:nvSpPr>
        <p:spPr bwMode="auto">
          <a:xfrm>
            <a:off x="4770441" y="2886078"/>
            <a:ext cx="13112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1983</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BSD Unix 4.2</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supports TCP/IP</a:t>
            </a:r>
            <a:endParaRPr lang="en-US" altLang="en-US" dirty="0">
              <a:solidFill>
                <a:schemeClr val="accent2">
                  <a:lumMod val="75000"/>
                </a:schemeClr>
              </a:solidFill>
              <a:latin typeface="Arial" panose="020B0604020202090204" pitchFamily="34" charset="0"/>
            </a:endParaRPr>
          </a:p>
        </p:txBody>
      </p:sp>
      <p:sp>
        <p:nvSpPr>
          <p:cNvPr id="55314" name="Text Box 16"/>
          <p:cNvSpPr txBox="1">
            <a:spLocks noChangeArrowheads="1"/>
          </p:cNvSpPr>
          <p:nvPr/>
        </p:nvSpPr>
        <p:spPr bwMode="auto">
          <a:xfrm>
            <a:off x="5299075" y="1681163"/>
            <a:ext cx="171608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1984</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Nagel’s algorithm</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to reduce overhead</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of small packets;</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predicts congestion collapse</a:t>
            </a:r>
            <a:endParaRPr lang="en-US" altLang="en-US" dirty="0">
              <a:solidFill>
                <a:schemeClr val="accent2">
                  <a:lumMod val="75000"/>
                </a:schemeClr>
              </a:solidFill>
              <a:latin typeface="Arial" panose="020B0604020202090204" pitchFamily="34" charset="0"/>
            </a:endParaRPr>
          </a:p>
        </p:txBody>
      </p:sp>
      <p:sp>
        <p:nvSpPr>
          <p:cNvPr id="55315" name="Line 17"/>
          <p:cNvSpPr>
            <a:spLocks noChangeShapeType="1"/>
          </p:cNvSpPr>
          <p:nvPr/>
        </p:nvSpPr>
        <p:spPr bwMode="auto">
          <a:xfrm flipV="1">
            <a:off x="6105528" y="3024188"/>
            <a:ext cx="4763" cy="2309812"/>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16" name="Text Box 18"/>
          <p:cNvSpPr txBox="1">
            <a:spLocks noChangeArrowheads="1"/>
          </p:cNvSpPr>
          <p:nvPr/>
        </p:nvSpPr>
        <p:spPr bwMode="auto">
          <a:xfrm>
            <a:off x="7183438" y="1997078"/>
            <a:ext cx="15414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1987</a:t>
            </a:r>
            <a:endParaRPr lang="en-US" altLang="en-US" dirty="0">
              <a:solidFill>
                <a:schemeClr val="accent2">
                  <a:lumMod val="75000"/>
                </a:schemeClr>
              </a:solidFill>
              <a:latin typeface="Arial" panose="020B0604020202090204" pitchFamily="34" charset="0"/>
            </a:endParaRPr>
          </a:p>
          <a:p>
            <a:pPr algn="ctr">
              <a:defRPr/>
            </a:pPr>
            <a:r>
              <a:rPr lang="en-US" altLang="en-US" b="1" dirty="0" err="1">
                <a:solidFill>
                  <a:schemeClr val="accent2">
                    <a:lumMod val="75000"/>
                  </a:schemeClr>
                </a:solidFill>
                <a:latin typeface="Arial" panose="020B0604020202090204" pitchFamily="34" charset="0"/>
              </a:rPr>
              <a:t>Karn’s</a:t>
            </a:r>
            <a:r>
              <a:rPr lang="en-US" altLang="en-US" b="1" dirty="0">
                <a:solidFill>
                  <a:schemeClr val="accent2">
                    <a:lumMod val="75000"/>
                  </a:schemeClr>
                </a:solidFill>
                <a:latin typeface="Arial" panose="020B0604020202090204" pitchFamily="34" charset="0"/>
              </a:rPr>
              <a:t> algorithm</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to better estimate round-trip time</a:t>
            </a:r>
            <a:endParaRPr lang="en-US" altLang="en-US" dirty="0">
              <a:solidFill>
                <a:schemeClr val="accent2">
                  <a:lumMod val="75000"/>
                </a:schemeClr>
              </a:solidFill>
              <a:latin typeface="Arial" panose="020B0604020202090204" pitchFamily="34" charset="0"/>
            </a:endParaRPr>
          </a:p>
        </p:txBody>
      </p:sp>
      <p:sp>
        <p:nvSpPr>
          <p:cNvPr id="55317" name="Text Box 19"/>
          <p:cNvSpPr txBox="1">
            <a:spLocks noChangeArrowheads="1"/>
          </p:cNvSpPr>
          <p:nvPr/>
        </p:nvSpPr>
        <p:spPr bwMode="auto">
          <a:xfrm>
            <a:off x="6375403" y="3040063"/>
            <a:ext cx="154146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1986</a:t>
            </a:r>
            <a:endParaRPr lang="en-US" altLang="en-US" b="1"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Congestion collapse</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observed</a:t>
            </a:r>
            <a:endParaRPr lang="en-US" altLang="en-US" dirty="0">
              <a:solidFill>
                <a:schemeClr val="accent2">
                  <a:lumMod val="75000"/>
                </a:schemeClr>
              </a:solidFill>
              <a:latin typeface="Arial" panose="020B0604020202090204" pitchFamily="34" charset="0"/>
            </a:endParaRPr>
          </a:p>
        </p:txBody>
      </p:sp>
      <p:sp>
        <p:nvSpPr>
          <p:cNvPr id="55318" name="Text Box 20"/>
          <p:cNvSpPr txBox="1">
            <a:spLocks noChangeArrowheads="1"/>
          </p:cNvSpPr>
          <p:nvPr/>
        </p:nvSpPr>
        <p:spPr bwMode="auto">
          <a:xfrm>
            <a:off x="7843838" y="3030538"/>
            <a:ext cx="18478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1988</a:t>
            </a:r>
            <a:endParaRPr lang="en-US" altLang="en-US" b="1"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Van Jacobson’s algorithms</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congestion avoidance and congestion control</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a:t>
            </a:r>
            <a:r>
              <a:rPr lang="en-US" altLang="en-US" i="1" dirty="0">
                <a:solidFill>
                  <a:schemeClr val="accent2">
                    <a:lumMod val="75000"/>
                  </a:schemeClr>
                </a:solidFill>
                <a:latin typeface="Arial" panose="020B0604020202090204" pitchFamily="34" charset="0"/>
              </a:rPr>
              <a:t>most</a:t>
            </a:r>
            <a:r>
              <a:rPr lang="en-US" altLang="en-US" dirty="0">
                <a:solidFill>
                  <a:schemeClr val="accent2">
                    <a:lumMod val="75000"/>
                  </a:schemeClr>
                </a:solidFill>
                <a:latin typeface="Arial" panose="020B0604020202090204" pitchFamily="34" charset="0"/>
              </a:rPr>
              <a:t> implemented in </a:t>
            </a:r>
            <a:r>
              <a:rPr lang="en-US" altLang="en-US" b="1" dirty="0">
                <a:solidFill>
                  <a:schemeClr val="accent2">
                    <a:lumMod val="75000"/>
                  </a:schemeClr>
                </a:solidFill>
                <a:latin typeface="Arial" panose="020B0604020202090204" pitchFamily="34" charset="0"/>
              </a:rPr>
              <a:t>4.3BSD Tahoe</a:t>
            </a:r>
            <a:r>
              <a:rPr lang="en-US" altLang="en-US" dirty="0">
                <a:solidFill>
                  <a:schemeClr val="accent2">
                    <a:lumMod val="75000"/>
                  </a:schemeClr>
                </a:solidFill>
                <a:latin typeface="Arial" panose="020B0604020202090204" pitchFamily="34" charset="0"/>
              </a:rPr>
              <a:t>)</a:t>
            </a:r>
            <a:endParaRPr lang="en-US" altLang="en-US" b="1" dirty="0">
              <a:solidFill>
                <a:schemeClr val="accent2">
                  <a:lumMod val="75000"/>
                </a:schemeClr>
              </a:solidFill>
              <a:latin typeface="Arial" panose="020B0604020202090204" pitchFamily="34" charset="0"/>
            </a:endParaRPr>
          </a:p>
        </p:txBody>
      </p:sp>
      <p:sp>
        <p:nvSpPr>
          <p:cNvPr id="55319" name="Line 21"/>
          <p:cNvSpPr>
            <a:spLocks noChangeShapeType="1"/>
          </p:cNvSpPr>
          <p:nvPr/>
        </p:nvSpPr>
        <p:spPr bwMode="auto">
          <a:xfrm flipV="1">
            <a:off x="7208841" y="3975100"/>
            <a:ext cx="3175" cy="1347788"/>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20" name="Line 22"/>
          <p:cNvSpPr>
            <a:spLocks noChangeShapeType="1"/>
          </p:cNvSpPr>
          <p:nvPr/>
        </p:nvSpPr>
        <p:spPr bwMode="auto">
          <a:xfrm flipV="1">
            <a:off x="7886703" y="2987678"/>
            <a:ext cx="4763" cy="2309813"/>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21" name="Line 23"/>
          <p:cNvSpPr>
            <a:spLocks noChangeShapeType="1"/>
          </p:cNvSpPr>
          <p:nvPr/>
        </p:nvSpPr>
        <p:spPr bwMode="auto">
          <a:xfrm flipV="1">
            <a:off x="8651875" y="4595816"/>
            <a:ext cx="1588" cy="714375"/>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22" name="Text Box 24"/>
          <p:cNvSpPr txBox="1">
            <a:spLocks noChangeArrowheads="1"/>
          </p:cNvSpPr>
          <p:nvPr/>
        </p:nvSpPr>
        <p:spPr bwMode="auto">
          <a:xfrm>
            <a:off x="8782050" y="2220913"/>
            <a:ext cx="184785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1990</a:t>
            </a:r>
            <a:endParaRPr lang="en-US" altLang="en-US" b="1"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4.3BSD Reno</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fast retransmit</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delayed ACK’s</a:t>
            </a:r>
            <a:endParaRPr lang="en-US" altLang="en-US" dirty="0">
              <a:solidFill>
                <a:schemeClr val="accent2">
                  <a:lumMod val="75000"/>
                </a:schemeClr>
              </a:solidFill>
              <a:latin typeface="Arial" panose="020B0604020202090204" pitchFamily="34" charset="0"/>
            </a:endParaRPr>
          </a:p>
        </p:txBody>
      </p:sp>
      <p:sp>
        <p:nvSpPr>
          <p:cNvPr id="55323" name="Line 25"/>
          <p:cNvSpPr>
            <a:spLocks noChangeShapeType="1"/>
          </p:cNvSpPr>
          <p:nvPr/>
        </p:nvSpPr>
        <p:spPr bwMode="auto">
          <a:xfrm flipV="1">
            <a:off x="9691688" y="2987678"/>
            <a:ext cx="4762" cy="2309813"/>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99356" name="Line 26"/>
          <p:cNvSpPr>
            <a:spLocks noChangeShapeType="1"/>
          </p:cNvSpPr>
          <p:nvPr/>
        </p:nvSpPr>
        <p:spPr bwMode="auto">
          <a:xfrm flipV="1">
            <a:off x="966792" y="5346699"/>
            <a:ext cx="1624008" cy="1"/>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7" name="Line 27"/>
          <p:cNvSpPr>
            <a:spLocks noChangeShapeType="1"/>
          </p:cNvSpPr>
          <p:nvPr/>
        </p:nvSpPr>
        <p:spPr bwMode="auto">
          <a:xfrm>
            <a:off x="2627313" y="5345113"/>
            <a:ext cx="1020762" cy="0"/>
          </a:xfrm>
          <a:prstGeom prst="line">
            <a:avLst/>
          </a:prstGeom>
          <a:noFill/>
          <a:ln w="571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6" name="Line 28"/>
          <p:cNvSpPr>
            <a:spLocks noChangeShapeType="1"/>
          </p:cNvSpPr>
          <p:nvPr/>
        </p:nvSpPr>
        <p:spPr bwMode="auto">
          <a:xfrm flipV="1">
            <a:off x="2732091" y="4313241"/>
            <a:ext cx="3175" cy="1044575"/>
          </a:xfrm>
          <a:prstGeom prst="line">
            <a:avLst/>
          </a:prstGeom>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27" name="Line 29"/>
          <p:cNvSpPr>
            <a:spLocks noChangeShapeType="1"/>
          </p:cNvSpPr>
          <p:nvPr/>
        </p:nvSpPr>
        <p:spPr bwMode="auto">
          <a:xfrm flipV="1">
            <a:off x="2744788" y="2765428"/>
            <a:ext cx="0" cy="739775"/>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55328" name="Text Box 30"/>
          <p:cNvSpPr txBox="1">
            <a:spLocks noChangeArrowheads="1"/>
          </p:cNvSpPr>
          <p:nvPr/>
        </p:nvSpPr>
        <p:spPr bwMode="auto">
          <a:xfrm>
            <a:off x="1825625" y="1798638"/>
            <a:ext cx="17907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1975</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Three-way handshake</a:t>
            </a:r>
            <a:endParaRPr lang="en-US" altLang="en-US" b="1" dirty="0">
              <a:solidFill>
                <a:schemeClr val="accent2">
                  <a:lumMod val="75000"/>
                </a:schemeClr>
              </a:solidFill>
              <a:latin typeface="Arial" panose="020B0604020202090204" pitchFamily="34" charset="0"/>
            </a:endParaRPr>
          </a:p>
          <a:p>
            <a:pPr algn="ctr">
              <a:defRPr/>
            </a:pPr>
            <a:r>
              <a:rPr lang="en-US" altLang="en-US" i="1" dirty="0">
                <a:solidFill>
                  <a:schemeClr val="accent2">
                    <a:lumMod val="75000"/>
                  </a:schemeClr>
                </a:solidFill>
                <a:latin typeface="Arial" panose="020B0604020202090204" pitchFamily="34" charset="0"/>
              </a:rPr>
              <a:t>Raymond Tomlinson</a:t>
            </a:r>
            <a:endParaRPr lang="en-US" altLang="en-US" i="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In SIGCOMM 75</a:t>
            </a:r>
            <a:endParaRPr lang="en-US" altLang="en-US" dirty="0">
              <a:solidFill>
                <a:schemeClr val="accent2">
                  <a:lumMod val="75000"/>
                </a:schemeClr>
              </a:solidFill>
              <a:latin typeface="Arial" panose="020B0604020202090204" pitchFamily="34" charset="0"/>
            </a:endParaRPr>
          </a:p>
        </p:txBody>
      </p:sp>
      <p:sp>
        <p:nvSpPr>
          <p:cNvPr id="55329" name="Line 31"/>
          <p:cNvSpPr>
            <a:spLocks noChangeShapeType="1"/>
          </p:cNvSpPr>
          <p:nvPr/>
        </p:nvSpPr>
        <p:spPr bwMode="auto">
          <a:xfrm flipV="1">
            <a:off x="4800600" y="4419600"/>
            <a:ext cx="1588" cy="901700"/>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rgbClr val="FF0000"/>
              </a:solidFill>
            </a:endParaRPr>
          </a:p>
        </p:txBody>
      </p:sp>
      <p:sp>
        <p:nvSpPr>
          <p:cNvPr id="99362" name="Line 32"/>
          <p:cNvSpPr>
            <a:spLocks noChangeShapeType="1"/>
          </p:cNvSpPr>
          <p:nvPr/>
        </p:nvSpPr>
        <p:spPr bwMode="auto">
          <a:xfrm>
            <a:off x="3656016" y="5365750"/>
            <a:ext cx="1587" cy="109538"/>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标题 2"/>
          <p:cNvSpPr>
            <a:spLocks noGrp="1"/>
          </p:cNvSpPr>
          <p:nvPr>
            <p:ph type="title"/>
          </p:nvPr>
        </p:nvSpPr>
        <p:spPr/>
        <p:txBody>
          <a:bodyPr/>
          <a:lstStyle/>
          <a:p>
            <a:r>
              <a:rPr lang="en-US" altLang="zh-CN" dirty="0"/>
              <a:t>TCP</a:t>
            </a:r>
            <a:r>
              <a:rPr lang="zh-CN" altLang="en-US" dirty="0"/>
              <a:t>协议的变迁</a:t>
            </a:r>
            <a:endParaRPr lang="zh-CN" altLang="en-US" dirty="0"/>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ea typeface="SimSun" pitchFamily="2" charset="-122"/>
              </a:rPr>
              <a:t>ACM SIGCOMM 2017</a:t>
            </a:r>
            <a:endParaRPr lang="en-US" dirty="0"/>
          </a:p>
        </p:txBody>
      </p:sp>
      <p:sp>
        <p:nvSpPr>
          <p:cNvPr id="4" name="Slide Number Placeholder 3"/>
          <p:cNvSpPr>
            <a:spLocks noGrp="1"/>
          </p:cNvSpPr>
          <p:nvPr>
            <p:ph type="sldNum" sz="quarter" idx="11"/>
          </p:nvPr>
        </p:nvSpPr>
        <p:spPr/>
        <p:txBody>
          <a:bodyPr/>
          <a:lstStyle/>
          <a:p>
            <a:fld id="{1DD9A5A5-1033-D940-9FA4-CA3A3372655D}"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1524000" y="2052708"/>
            <a:ext cx="9144000" cy="2752584"/>
          </a:xfrm>
          <a:prstGeom prst="rect">
            <a:avLst/>
          </a:prstGeom>
        </p:spPr>
      </p:pic>
      <p:sp>
        <p:nvSpPr>
          <p:cNvPr id="6" name="圆角矩形 5"/>
          <p:cNvSpPr>
            <a:spLocks noChangeArrowheads="1"/>
          </p:cNvSpPr>
          <p:nvPr/>
        </p:nvSpPr>
        <p:spPr bwMode="auto">
          <a:xfrm>
            <a:off x="3962400" y="35814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ea typeface="SimSun" pitchFamily="2" charset="-122"/>
              </a:rPr>
              <a:t>ACM SIGCOMM 2018</a:t>
            </a:r>
            <a:endParaRPr lang="en-US" dirty="0"/>
          </a:p>
        </p:txBody>
      </p:sp>
      <p:sp>
        <p:nvSpPr>
          <p:cNvPr id="4" name="Slide Number Placeholder 3"/>
          <p:cNvSpPr>
            <a:spLocks noGrp="1"/>
          </p:cNvSpPr>
          <p:nvPr>
            <p:ph type="sldNum" sz="quarter" idx="11"/>
          </p:nvPr>
        </p:nvSpPr>
        <p:spPr/>
        <p:txBody>
          <a:bodyPr/>
          <a:lstStyle/>
          <a:p>
            <a:fld id="{1DD9A5A5-1033-D940-9FA4-CA3A3372655D}"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1554480" y="1916262"/>
            <a:ext cx="9144000" cy="4138313"/>
          </a:xfrm>
          <a:prstGeom prst="rect">
            <a:avLst/>
          </a:prstGeom>
        </p:spPr>
      </p:pic>
      <p:sp>
        <p:nvSpPr>
          <p:cNvPr id="6" name="圆角矩形 8"/>
          <p:cNvSpPr>
            <a:spLocks noChangeArrowheads="1"/>
          </p:cNvSpPr>
          <p:nvPr/>
        </p:nvSpPr>
        <p:spPr bwMode="auto">
          <a:xfrm>
            <a:off x="5334000" y="2667000"/>
            <a:ext cx="990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
        <p:nvSpPr>
          <p:cNvPr id="7" name="圆角矩形 8"/>
          <p:cNvSpPr>
            <a:spLocks noChangeArrowheads="1"/>
          </p:cNvSpPr>
          <p:nvPr/>
        </p:nvSpPr>
        <p:spPr bwMode="auto">
          <a:xfrm>
            <a:off x="4681537" y="4356977"/>
            <a:ext cx="1566863"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ea typeface="SimSun" pitchFamily="2" charset="-122"/>
              </a:rPr>
              <a:t>ACM SIGCOMM 2019</a:t>
            </a:r>
            <a:endParaRPr lang="en-US" dirty="0"/>
          </a:p>
        </p:txBody>
      </p:sp>
      <p:sp>
        <p:nvSpPr>
          <p:cNvPr id="4" name="Slide Number Placeholder 3"/>
          <p:cNvSpPr>
            <a:spLocks noGrp="1"/>
          </p:cNvSpPr>
          <p:nvPr>
            <p:ph type="sldNum" sz="quarter" idx="11"/>
          </p:nvPr>
        </p:nvSpPr>
        <p:spPr/>
        <p:txBody>
          <a:bodyPr/>
          <a:lstStyle/>
          <a:p>
            <a:fld id="{1DD9A5A5-1033-D940-9FA4-CA3A3372655D}" type="slidenum">
              <a:rPr lang="en-US" altLang="zh-CN" smtClean="0"/>
            </a:fld>
            <a:endParaRPr lang="en-US" altLang="zh-CN"/>
          </a:p>
        </p:txBody>
      </p:sp>
      <p:pic>
        <p:nvPicPr>
          <p:cNvPr id="5" name="Picture 4"/>
          <p:cNvPicPr>
            <a:picLocks noChangeAspect="1"/>
          </p:cNvPicPr>
          <p:nvPr/>
        </p:nvPicPr>
        <p:blipFill>
          <a:blip r:embed="rId1"/>
          <a:stretch>
            <a:fillRect/>
          </a:stretch>
        </p:blipFill>
        <p:spPr>
          <a:xfrm>
            <a:off x="1600200" y="2286000"/>
            <a:ext cx="9144000" cy="3588549"/>
          </a:xfrm>
          <a:prstGeom prst="rect">
            <a:avLst/>
          </a:prstGeom>
        </p:spPr>
      </p:pic>
      <p:sp>
        <p:nvSpPr>
          <p:cNvPr id="7" name="圆角矩形 8"/>
          <p:cNvSpPr>
            <a:spLocks noChangeArrowheads="1"/>
          </p:cNvSpPr>
          <p:nvPr/>
        </p:nvSpPr>
        <p:spPr bwMode="auto">
          <a:xfrm>
            <a:off x="3124200" y="30480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
        <p:nvSpPr>
          <p:cNvPr id="8" name="圆角矩形 8"/>
          <p:cNvSpPr>
            <a:spLocks noChangeArrowheads="1"/>
          </p:cNvSpPr>
          <p:nvPr/>
        </p:nvSpPr>
        <p:spPr bwMode="auto">
          <a:xfrm>
            <a:off x="1626870" y="4724400"/>
            <a:ext cx="1752600" cy="381000"/>
          </a:xfrm>
          <a:prstGeom prst="roundRect">
            <a:avLst>
              <a:gd name="adj" fmla="val 16667"/>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275" y="690563"/>
            <a:ext cx="8467725" cy="657225"/>
          </a:xfrm>
        </p:spPr>
        <p:txBody>
          <a:bodyPr>
            <a:normAutofit fontScale="90000"/>
          </a:bodyPr>
          <a:lstStyle/>
          <a:p>
            <a:r>
              <a:rPr lang="en-US"/>
              <a:t>ACM SIGCOMM 2020</a:t>
            </a:r>
            <a:endParaRPr lang="en-US"/>
          </a:p>
        </p:txBody>
      </p:sp>
      <p:sp>
        <p:nvSpPr>
          <p:cNvPr id="4" name="Slide Number Placeholder 3"/>
          <p:cNvSpPr>
            <a:spLocks noGrp="1"/>
          </p:cNvSpPr>
          <p:nvPr>
            <p:ph type="sldNum" sz="quarter" idx="11"/>
          </p:nvPr>
        </p:nvSpPr>
        <p:spPr/>
        <p:txBody>
          <a:bodyPr/>
          <a:lstStyle/>
          <a:p>
            <a:fld id="{1DD9A5A5-1033-D940-9FA4-CA3A3372655D}" type="slidenum">
              <a:rPr lang="en-US" altLang="zh-CN"/>
            </a:fld>
            <a:endParaRPr lang="en-US" altLang="zh-CN"/>
          </a:p>
        </p:txBody>
      </p:sp>
      <p:pic>
        <p:nvPicPr>
          <p:cNvPr id="5" name="Content Placeholder 4"/>
          <p:cNvPicPr>
            <a:picLocks noGrp="1" noChangeAspect="1"/>
          </p:cNvPicPr>
          <p:nvPr>
            <p:ph idx="1"/>
          </p:nvPr>
        </p:nvPicPr>
        <p:blipFill>
          <a:blip r:embed="rId1"/>
          <a:stretch>
            <a:fillRect/>
          </a:stretch>
        </p:blipFill>
        <p:spPr>
          <a:xfrm>
            <a:off x="1557020" y="1348105"/>
            <a:ext cx="9036050" cy="4985385"/>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275" y="690563"/>
            <a:ext cx="8467725" cy="657225"/>
          </a:xfrm>
        </p:spPr>
        <p:txBody>
          <a:bodyPr>
            <a:normAutofit fontScale="90000"/>
          </a:bodyPr>
          <a:lstStyle/>
          <a:p>
            <a:r>
              <a:rPr lang="en-US"/>
              <a:t>Trends in Congestion Control</a:t>
            </a:r>
            <a:endParaRPr lang="en-US"/>
          </a:p>
        </p:txBody>
      </p:sp>
      <p:sp>
        <p:nvSpPr>
          <p:cNvPr id="3" name="Content Placeholder 2"/>
          <p:cNvSpPr>
            <a:spLocks noGrp="1"/>
          </p:cNvSpPr>
          <p:nvPr>
            <p:ph idx="1"/>
          </p:nvPr>
        </p:nvSpPr>
        <p:spPr/>
        <p:txBody>
          <a:bodyPr/>
          <a:lstStyle/>
          <a:p>
            <a:r>
              <a:rPr lang="en-US" dirty="0">
                <a:sym typeface="+mn-ea"/>
              </a:rPr>
              <a:t>Trend #1: New </a:t>
            </a:r>
            <a:r>
              <a:rPr lang="en-US" dirty="0" err="1">
                <a:sym typeface="+mn-ea"/>
              </a:rPr>
              <a:t>datapaths</a:t>
            </a:r>
            <a:endParaRPr lang="en-US" dirty="0"/>
          </a:p>
          <a:p>
            <a:endParaRPr lang="en-US"/>
          </a:p>
        </p:txBody>
      </p:sp>
      <p:sp>
        <p:nvSpPr>
          <p:cNvPr id="4" name="Slide Number Placeholder 3"/>
          <p:cNvSpPr>
            <a:spLocks noGrp="1"/>
          </p:cNvSpPr>
          <p:nvPr>
            <p:ph type="sldNum" sz="quarter" idx="11"/>
          </p:nvPr>
        </p:nvSpPr>
        <p:spPr/>
        <p:txBody>
          <a:bodyPr/>
          <a:lstStyle/>
          <a:p>
            <a:fld id="{1DD9A5A5-1033-D940-9FA4-CA3A3372655D}" type="slidenum">
              <a:rPr lang="en-US" altLang="zh-CN"/>
            </a:fld>
            <a:endParaRPr lang="en-US" altLang="zh-CN"/>
          </a:p>
        </p:txBody>
      </p:sp>
      <p:pic>
        <p:nvPicPr>
          <p:cNvPr id="26" name="Picture 25"/>
          <p:cNvPicPr>
            <a:picLocks noChangeAspect="1"/>
          </p:cNvPicPr>
          <p:nvPr/>
        </p:nvPicPr>
        <p:blipFill>
          <a:blip r:embed="rId1"/>
          <a:stretch>
            <a:fillRect/>
          </a:stretch>
        </p:blipFill>
        <p:spPr>
          <a:xfrm>
            <a:off x="1887855" y="2596515"/>
            <a:ext cx="8416925" cy="3610610"/>
          </a:xfrm>
          <a:prstGeom prst="rect">
            <a:avLst/>
          </a:prstGeom>
        </p:spPr>
      </p:pic>
      <p:sp>
        <p:nvSpPr>
          <p:cNvPr id="27" name="TextBox 19"/>
          <p:cNvSpPr txBox="1"/>
          <p:nvPr/>
        </p:nvSpPr>
        <p:spPr>
          <a:xfrm>
            <a:off x="5940633" y="2218346"/>
            <a:ext cx="4653200" cy="953135"/>
          </a:xfrm>
          <a:prstGeom prst="rect">
            <a:avLst/>
          </a:prstGeom>
          <a:noFill/>
        </p:spPr>
        <p:txBody>
          <a:bodyPr wrap="square" rtlCol="0">
            <a:spAutoFit/>
          </a:bodyPr>
          <a:lstStyle/>
          <a:p>
            <a:r>
              <a:rPr lang="en-US" sz="2800" b="1" dirty="0">
                <a:solidFill>
                  <a:srgbClr val="C00000"/>
                </a:solidFill>
                <a:latin typeface="Helvetica" pitchFamily="34" charset="0"/>
                <a:ea typeface="Helvetica" pitchFamily="34" charset="0"/>
                <a:cs typeface="Helvetica" pitchFamily="34" charset="0"/>
              </a:rPr>
              <a:t>Apps with strict perf </a:t>
            </a:r>
            <a:r>
              <a:rPr lang="en-US" sz="2800" b="1" dirty="0" err="1">
                <a:solidFill>
                  <a:srgbClr val="C00000"/>
                </a:solidFill>
                <a:latin typeface="Helvetica" pitchFamily="34" charset="0"/>
                <a:ea typeface="Helvetica" pitchFamily="34" charset="0"/>
                <a:cs typeface="Helvetica" pitchFamily="34" charset="0"/>
              </a:rPr>
              <a:t>reqs</a:t>
            </a:r>
            <a:endParaRPr lang="en-US" sz="2800" b="1" dirty="0">
              <a:solidFill>
                <a:srgbClr val="C00000"/>
              </a:solidFill>
              <a:latin typeface="Helvetica" pitchFamily="34" charset="0"/>
              <a:ea typeface="Helvetica" pitchFamily="34" charset="0"/>
              <a:cs typeface="Helvetica" pitchFamily="34" charset="0"/>
            </a:endParaRPr>
          </a:p>
          <a:p>
            <a:r>
              <a:rPr lang="en-US" sz="2800" b="1" dirty="0">
                <a:solidFill>
                  <a:srgbClr val="C00000"/>
                </a:solidFill>
                <a:latin typeface="Helvetica" pitchFamily="34" charset="0"/>
                <a:ea typeface="Helvetica" pitchFamily="34" charset="0"/>
                <a:cs typeface="Helvetica" pitchFamily="34" charset="0"/>
              </a:rPr>
              <a:t>Apps with unique needs</a:t>
            </a:r>
            <a:endParaRPr lang="en-US" sz="2800" b="1" dirty="0">
              <a:solidFill>
                <a:srgbClr val="C00000"/>
              </a:solidFill>
              <a:latin typeface="Helvetica" pitchFamily="34" charset="0"/>
              <a:ea typeface="Helvetica" pitchFamily="34" charset="0"/>
              <a:cs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275" y="690563"/>
            <a:ext cx="8467725" cy="657225"/>
          </a:xfrm>
        </p:spPr>
        <p:txBody>
          <a:bodyPr>
            <a:normAutofit fontScale="90000"/>
          </a:bodyPr>
          <a:lstStyle/>
          <a:p>
            <a:r>
              <a:rPr lang="en-US" dirty="0">
                <a:sym typeface="+mn-ea"/>
              </a:rPr>
              <a:t>Trend #2: </a:t>
            </a:r>
            <a:r>
              <a:rPr dirty="0">
                <a:sym typeface="+mn-ea"/>
              </a:rPr>
              <a:t>New algorithms</a:t>
            </a:r>
            <a:endParaRPr lang="en-US"/>
          </a:p>
        </p:txBody>
      </p:sp>
      <p:sp>
        <p:nvSpPr>
          <p:cNvPr id="4" name="Slide Number Placeholder 3"/>
          <p:cNvSpPr>
            <a:spLocks noGrp="1"/>
          </p:cNvSpPr>
          <p:nvPr>
            <p:ph type="sldNum" sz="quarter" idx="11"/>
          </p:nvPr>
        </p:nvSpPr>
        <p:spPr/>
        <p:txBody>
          <a:bodyPr/>
          <a:lstStyle/>
          <a:p>
            <a:fld id="{1DD9A5A5-1033-D940-9FA4-CA3A3372655D}" type="slidenum">
              <a:rPr lang="en-US" altLang="zh-CN"/>
            </a:fld>
            <a:endParaRPr lang="en-US" altLang="zh-CN"/>
          </a:p>
        </p:txBody>
      </p:sp>
      <p:sp>
        <p:nvSpPr>
          <p:cNvPr id="202" name="Shape 202"/>
          <p:cNvSpPr/>
          <p:nvPr/>
        </p:nvSpPr>
        <p:spPr>
          <a:xfrm flipH="1" flipV="1">
            <a:off x="1652035" y="4334281"/>
            <a:ext cx="8712148" cy="1"/>
          </a:xfrm>
          <a:prstGeom prst="line">
            <a:avLst/>
          </a:prstGeom>
          <a:ln w="38100">
            <a:solidFill>
              <a:srgbClr val="002B36"/>
            </a:solidFill>
            <a:miter lim="400000"/>
            <a:headEnd type="triangle" w="lg" len="lg"/>
            <a:tailEnd type="none" len="sm"/>
          </a:ln>
        </p:spPr>
        <p:txBody>
          <a:bodyPr lIns="18603" tIns="18603" rIns="18603" bIns="18603" anchor="ctr"/>
          <a:lstStyle/>
          <a:p>
            <a:pPr algn="ctr" defTabSz="213360">
              <a:defRPr sz="11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775"/>
          </a:p>
        </p:txBody>
      </p:sp>
      <p:sp>
        <p:nvSpPr>
          <p:cNvPr id="203" name="Shape 203"/>
          <p:cNvSpPr/>
          <p:nvPr/>
        </p:nvSpPr>
        <p:spPr>
          <a:xfrm>
            <a:off x="1416654" y="4318097"/>
            <a:ext cx="937520" cy="552667"/>
          </a:xfrm>
          <a:prstGeom prst="rect">
            <a:avLst/>
          </a:prstGeom>
          <a:ln w="12700">
            <a:miter lim="400000"/>
          </a:ln>
        </p:spPr>
        <p:txBody>
          <a:bodyPr lIns="18603" tIns="18603" rIns="18603" bIns="18603" anchor="ctr"/>
          <a:lstStyle>
            <a:lvl1pPr algn="ctr" defTabSz="304165">
              <a:spcBef>
                <a:spcPts val="0"/>
              </a:spcBef>
              <a:defRPr sz="2400" b="1">
                <a:solidFill>
                  <a:srgbClr val="000000"/>
                </a:solidFill>
                <a:latin typeface="Helvetica"/>
                <a:ea typeface="Helvetica"/>
                <a:cs typeface="Helvetica"/>
                <a:sym typeface="Helvetica"/>
              </a:defRPr>
            </a:lvl1pPr>
          </a:lstStyle>
          <a:p>
            <a:r>
              <a:rPr sz="1685" dirty="0">
                <a:solidFill>
                  <a:srgbClr val="C00000"/>
                </a:solidFill>
              </a:rPr>
              <a:t>1987</a:t>
            </a:r>
            <a:endParaRPr sz="1685" dirty="0">
              <a:solidFill>
                <a:srgbClr val="C00000"/>
              </a:solidFill>
            </a:endParaRPr>
          </a:p>
        </p:txBody>
      </p:sp>
      <p:sp>
        <p:nvSpPr>
          <p:cNvPr id="204" name="Shape 204"/>
          <p:cNvSpPr/>
          <p:nvPr/>
        </p:nvSpPr>
        <p:spPr>
          <a:xfrm>
            <a:off x="9533026" y="4318097"/>
            <a:ext cx="937520" cy="552667"/>
          </a:xfrm>
          <a:prstGeom prst="rect">
            <a:avLst/>
          </a:prstGeom>
          <a:ln w="12700">
            <a:miter lim="400000"/>
          </a:ln>
        </p:spPr>
        <p:txBody>
          <a:bodyPr lIns="18603" tIns="18603" rIns="18603" bIns="18603" anchor="ctr"/>
          <a:lstStyle>
            <a:lvl1pPr algn="ctr" defTabSz="304165">
              <a:spcBef>
                <a:spcPts val="0"/>
              </a:spcBef>
              <a:defRPr sz="2400" b="1">
                <a:solidFill>
                  <a:srgbClr val="000000"/>
                </a:solidFill>
                <a:latin typeface="Helvetica"/>
                <a:ea typeface="Helvetica"/>
                <a:cs typeface="Helvetica"/>
                <a:sym typeface="Helvetica"/>
              </a:defRPr>
            </a:lvl1pPr>
          </a:lstStyle>
          <a:p>
            <a:r>
              <a:rPr sz="1685">
                <a:solidFill>
                  <a:srgbClr val="C00000"/>
                </a:solidFill>
              </a:rPr>
              <a:t>2018</a:t>
            </a:r>
            <a:endParaRPr sz="1685">
              <a:solidFill>
                <a:srgbClr val="C00000"/>
              </a:solidFill>
            </a:endParaRPr>
          </a:p>
        </p:txBody>
      </p:sp>
      <p:sp>
        <p:nvSpPr>
          <p:cNvPr id="205" name="Shape 205"/>
          <p:cNvSpPr/>
          <p:nvPr/>
        </p:nvSpPr>
        <p:spPr>
          <a:xfrm>
            <a:off x="2094366" y="3115301"/>
            <a:ext cx="780211"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Vegas</a:t>
            </a:r>
            <a:endParaRPr sz="1970"/>
          </a:p>
        </p:txBody>
      </p:sp>
      <p:sp>
        <p:nvSpPr>
          <p:cNvPr id="206" name="Shape 206"/>
          <p:cNvSpPr/>
          <p:nvPr/>
        </p:nvSpPr>
        <p:spPr>
          <a:xfrm>
            <a:off x="4381316" y="3469637"/>
            <a:ext cx="1282006"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Westwood</a:t>
            </a:r>
            <a:endParaRPr sz="1970"/>
          </a:p>
        </p:txBody>
      </p:sp>
      <p:sp>
        <p:nvSpPr>
          <p:cNvPr id="207" name="Shape 207"/>
          <p:cNvSpPr/>
          <p:nvPr/>
        </p:nvSpPr>
        <p:spPr>
          <a:xfrm>
            <a:off x="5919800" y="3469637"/>
            <a:ext cx="1356927"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Compound</a:t>
            </a:r>
            <a:endParaRPr sz="1970"/>
          </a:p>
        </p:txBody>
      </p:sp>
      <p:sp>
        <p:nvSpPr>
          <p:cNvPr id="208" name="Shape 208"/>
          <p:cNvSpPr/>
          <p:nvPr/>
        </p:nvSpPr>
        <p:spPr>
          <a:xfrm>
            <a:off x="7639205" y="3817225"/>
            <a:ext cx="60946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PRR</a:t>
            </a:r>
            <a:endParaRPr sz="1970"/>
          </a:p>
        </p:txBody>
      </p:sp>
      <p:sp>
        <p:nvSpPr>
          <p:cNvPr id="209" name="Shape 209"/>
          <p:cNvSpPr/>
          <p:nvPr/>
        </p:nvSpPr>
        <p:spPr>
          <a:xfrm>
            <a:off x="5023812" y="3817225"/>
            <a:ext cx="521847"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BIC</a:t>
            </a:r>
            <a:endParaRPr sz="1970"/>
          </a:p>
        </p:txBody>
      </p:sp>
      <p:sp>
        <p:nvSpPr>
          <p:cNvPr id="210" name="Shape 210"/>
          <p:cNvSpPr/>
          <p:nvPr/>
        </p:nvSpPr>
        <p:spPr>
          <a:xfrm>
            <a:off x="4560663" y="2749895"/>
            <a:ext cx="867578"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H-TCP</a:t>
            </a:r>
            <a:endParaRPr sz="1970"/>
          </a:p>
        </p:txBody>
      </p:sp>
      <p:sp>
        <p:nvSpPr>
          <p:cNvPr id="211" name="Shape 211"/>
          <p:cNvSpPr/>
          <p:nvPr/>
        </p:nvSpPr>
        <p:spPr>
          <a:xfrm>
            <a:off x="5908056" y="3817225"/>
            <a:ext cx="76179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Cubic</a:t>
            </a:r>
            <a:endParaRPr sz="1970"/>
          </a:p>
        </p:txBody>
      </p:sp>
      <p:sp>
        <p:nvSpPr>
          <p:cNvPr id="212" name="Shape 212"/>
          <p:cNvSpPr/>
          <p:nvPr/>
        </p:nvSpPr>
        <p:spPr>
          <a:xfrm>
            <a:off x="5657207" y="2749895"/>
            <a:ext cx="701806"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FAST</a:t>
            </a:r>
            <a:endParaRPr sz="1970"/>
          </a:p>
        </p:txBody>
      </p:sp>
      <p:sp>
        <p:nvSpPr>
          <p:cNvPr id="213" name="Shape 213"/>
          <p:cNvSpPr/>
          <p:nvPr/>
        </p:nvSpPr>
        <p:spPr>
          <a:xfrm>
            <a:off x="3583489" y="3469637"/>
            <a:ext cx="78917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EBCC</a:t>
            </a:r>
            <a:endParaRPr sz="1970"/>
          </a:p>
        </p:txBody>
      </p:sp>
      <p:sp>
        <p:nvSpPr>
          <p:cNvPr id="214" name="Shape 214"/>
          <p:cNvSpPr/>
          <p:nvPr/>
        </p:nvSpPr>
        <p:spPr>
          <a:xfrm>
            <a:off x="3958256" y="3817225"/>
            <a:ext cx="1070685"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Binomial</a:t>
            </a:r>
            <a:endParaRPr sz="1970"/>
          </a:p>
        </p:txBody>
      </p:sp>
      <p:sp>
        <p:nvSpPr>
          <p:cNvPr id="215" name="Shape 215"/>
          <p:cNvSpPr/>
          <p:nvPr/>
        </p:nvSpPr>
        <p:spPr>
          <a:xfrm>
            <a:off x="7431617" y="2749895"/>
            <a:ext cx="1024638"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LEDBAT</a:t>
            </a:r>
            <a:endParaRPr sz="1970"/>
          </a:p>
        </p:txBody>
      </p:sp>
      <p:sp>
        <p:nvSpPr>
          <p:cNvPr id="216" name="Shape 216"/>
          <p:cNvSpPr/>
          <p:nvPr/>
        </p:nvSpPr>
        <p:spPr>
          <a:xfrm>
            <a:off x="4326651" y="3115301"/>
            <a:ext cx="660488"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Veno</a:t>
            </a:r>
            <a:endParaRPr sz="1970"/>
          </a:p>
        </p:txBody>
      </p:sp>
      <p:sp>
        <p:nvSpPr>
          <p:cNvPr id="217" name="Shape 217"/>
          <p:cNvSpPr/>
          <p:nvPr/>
        </p:nvSpPr>
        <p:spPr>
          <a:xfrm>
            <a:off x="9497378" y="2749895"/>
            <a:ext cx="618671"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BBR</a:t>
            </a:r>
            <a:endParaRPr sz="1970"/>
          </a:p>
        </p:txBody>
      </p:sp>
      <p:sp>
        <p:nvSpPr>
          <p:cNvPr id="218" name="Shape 218"/>
          <p:cNvSpPr/>
          <p:nvPr/>
        </p:nvSpPr>
        <p:spPr>
          <a:xfrm>
            <a:off x="8747891" y="3115301"/>
            <a:ext cx="627881"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PCC</a:t>
            </a:r>
            <a:endParaRPr sz="1970"/>
          </a:p>
        </p:txBody>
      </p:sp>
      <p:sp>
        <p:nvSpPr>
          <p:cNvPr id="219" name="Shape 219"/>
          <p:cNvSpPr/>
          <p:nvPr/>
        </p:nvSpPr>
        <p:spPr>
          <a:xfrm>
            <a:off x="7856629" y="3115301"/>
            <a:ext cx="748103"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Remy</a:t>
            </a:r>
            <a:endParaRPr sz="1970"/>
          </a:p>
        </p:txBody>
      </p:sp>
      <p:sp>
        <p:nvSpPr>
          <p:cNvPr id="220" name="Shape 220"/>
          <p:cNvSpPr/>
          <p:nvPr/>
        </p:nvSpPr>
        <p:spPr>
          <a:xfrm>
            <a:off x="7733942" y="3469637"/>
            <a:ext cx="854137"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Sprout</a:t>
            </a:r>
            <a:endParaRPr sz="1970"/>
          </a:p>
        </p:txBody>
      </p:sp>
      <p:sp>
        <p:nvSpPr>
          <p:cNvPr id="221" name="Shape 221"/>
          <p:cNvSpPr/>
          <p:nvPr/>
        </p:nvSpPr>
        <p:spPr>
          <a:xfrm>
            <a:off x="7167113" y="2366876"/>
            <a:ext cx="945983"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DCTCP</a:t>
            </a:r>
            <a:endParaRPr sz="1970"/>
          </a:p>
        </p:txBody>
      </p:sp>
      <p:sp>
        <p:nvSpPr>
          <p:cNvPr id="222" name="Shape 222"/>
          <p:cNvSpPr/>
          <p:nvPr/>
        </p:nvSpPr>
        <p:spPr>
          <a:xfrm>
            <a:off x="6213006" y="3115301"/>
            <a:ext cx="79838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Illinois</a:t>
            </a:r>
            <a:endParaRPr sz="1970"/>
          </a:p>
        </p:txBody>
      </p:sp>
      <p:sp>
        <p:nvSpPr>
          <p:cNvPr id="223" name="Shape 223"/>
          <p:cNvSpPr/>
          <p:nvPr/>
        </p:nvSpPr>
        <p:spPr>
          <a:xfrm>
            <a:off x="8842350" y="2749895"/>
            <a:ext cx="438961"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NV</a:t>
            </a:r>
            <a:endParaRPr sz="1970"/>
          </a:p>
        </p:txBody>
      </p:sp>
      <p:sp>
        <p:nvSpPr>
          <p:cNvPr id="224" name="Shape 224"/>
          <p:cNvSpPr/>
          <p:nvPr/>
        </p:nvSpPr>
        <p:spPr>
          <a:xfrm>
            <a:off x="5035650" y="3115301"/>
            <a:ext cx="747854"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Hybla</a:t>
            </a:r>
            <a:endParaRPr sz="1970"/>
          </a:p>
        </p:txBody>
      </p:sp>
      <p:sp>
        <p:nvSpPr>
          <p:cNvPr id="225" name="Shape 225"/>
          <p:cNvSpPr/>
          <p:nvPr/>
        </p:nvSpPr>
        <p:spPr>
          <a:xfrm>
            <a:off x="9183937" y="3469637"/>
            <a:ext cx="955441"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TIMELY</a:t>
            </a:r>
            <a:endParaRPr sz="1970"/>
          </a:p>
        </p:txBody>
      </p:sp>
      <p:sp>
        <p:nvSpPr>
          <p:cNvPr id="226" name="Shape 226"/>
          <p:cNvSpPr/>
          <p:nvPr/>
        </p:nvSpPr>
        <p:spPr>
          <a:xfrm>
            <a:off x="9692450" y="2366876"/>
            <a:ext cx="618671"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ABC</a:t>
            </a:r>
            <a:endParaRPr sz="1970"/>
          </a:p>
        </p:txBody>
      </p:sp>
      <p:sp>
        <p:nvSpPr>
          <p:cNvPr id="227" name="Shape 227"/>
          <p:cNvSpPr/>
          <p:nvPr/>
        </p:nvSpPr>
        <p:spPr>
          <a:xfrm>
            <a:off x="2416630" y="3817225"/>
            <a:ext cx="1194640"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NewReno</a:t>
            </a:r>
            <a:endParaRPr sz="1970"/>
          </a:p>
        </p:txBody>
      </p:sp>
      <p:sp>
        <p:nvSpPr>
          <p:cNvPr id="228" name="Shape 228"/>
          <p:cNvSpPr/>
          <p:nvPr/>
        </p:nvSpPr>
        <p:spPr>
          <a:xfrm>
            <a:off x="9646278" y="3115301"/>
            <a:ext cx="711015"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Copa</a:t>
            </a:r>
            <a:endParaRPr sz="1970"/>
          </a:p>
        </p:txBody>
      </p:sp>
      <p:sp>
        <p:nvSpPr>
          <p:cNvPr id="229" name="Shape 229"/>
          <p:cNvSpPr/>
          <p:nvPr/>
        </p:nvSpPr>
        <p:spPr>
          <a:xfrm>
            <a:off x="8623739" y="2366876"/>
            <a:ext cx="59577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RC3</a:t>
            </a:r>
            <a:endParaRPr sz="1970"/>
          </a:p>
        </p:txBody>
      </p:sp>
      <p:sp>
        <p:nvSpPr>
          <p:cNvPr id="230" name="Shape 230"/>
          <p:cNvSpPr/>
          <p:nvPr/>
        </p:nvSpPr>
        <p:spPr>
          <a:xfrm>
            <a:off x="4781390" y="2387328"/>
            <a:ext cx="559162" cy="328944"/>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XCP</a:t>
            </a:r>
            <a:endParaRPr sz="1970"/>
          </a:p>
        </p:txBody>
      </p:sp>
      <p:sp>
        <p:nvSpPr>
          <p:cNvPr id="231" name="Shape 231"/>
          <p:cNvSpPr/>
          <p:nvPr/>
        </p:nvSpPr>
        <p:spPr>
          <a:xfrm>
            <a:off x="6324174" y="2387328"/>
            <a:ext cx="576046" cy="328944"/>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RCP</a:t>
            </a:r>
            <a:endParaRPr sz="1970"/>
          </a:p>
        </p:txBody>
      </p:sp>
      <p:sp>
        <p:nvSpPr>
          <p:cNvPr id="232" name="Shape 232"/>
          <p:cNvSpPr/>
          <p:nvPr/>
        </p:nvSpPr>
        <p:spPr>
          <a:xfrm>
            <a:off x="8837654" y="3817225"/>
            <a:ext cx="1024637"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DCQCN</a:t>
            </a:r>
            <a:endParaRPr sz="1970"/>
          </a:p>
        </p:txBody>
      </p:sp>
      <p:sp>
        <p:nvSpPr>
          <p:cNvPr id="233" name="Shape 233"/>
          <p:cNvSpPr/>
          <p:nvPr/>
        </p:nvSpPr>
        <p:spPr>
          <a:xfrm>
            <a:off x="2518778" y="4318097"/>
            <a:ext cx="937520" cy="552667"/>
          </a:xfrm>
          <a:prstGeom prst="rect">
            <a:avLst/>
          </a:prstGeom>
          <a:ln w="12700">
            <a:miter lim="400000"/>
          </a:ln>
        </p:spPr>
        <p:txBody>
          <a:bodyPr lIns="18603" tIns="18603" rIns="18603" bIns="18603" anchor="ctr"/>
          <a:lstStyle>
            <a:lvl1pPr algn="ctr" defTabSz="304165">
              <a:spcBef>
                <a:spcPts val="0"/>
              </a:spcBef>
              <a:defRPr sz="2400" b="1">
                <a:solidFill>
                  <a:srgbClr val="000000"/>
                </a:solidFill>
                <a:latin typeface="Helvetica"/>
                <a:ea typeface="Helvetica"/>
                <a:cs typeface="Helvetica"/>
                <a:sym typeface="Helvetica"/>
              </a:defRPr>
            </a:lvl1pPr>
          </a:lstStyle>
          <a:p>
            <a:r>
              <a:rPr sz="1685">
                <a:solidFill>
                  <a:srgbClr val="C00000"/>
                </a:solidFill>
              </a:rPr>
              <a:t>1998</a:t>
            </a:r>
            <a:endParaRPr sz="1685">
              <a:solidFill>
                <a:srgbClr val="C00000"/>
              </a:solidFill>
            </a:endParaRPr>
          </a:p>
        </p:txBody>
      </p:sp>
      <p:sp>
        <p:nvSpPr>
          <p:cNvPr id="234" name="Shape 234"/>
          <p:cNvSpPr/>
          <p:nvPr/>
        </p:nvSpPr>
        <p:spPr>
          <a:xfrm>
            <a:off x="4188135" y="4318097"/>
            <a:ext cx="937520" cy="552667"/>
          </a:xfrm>
          <a:prstGeom prst="rect">
            <a:avLst/>
          </a:prstGeom>
          <a:ln w="12700">
            <a:miter lim="400000"/>
          </a:ln>
        </p:spPr>
        <p:txBody>
          <a:bodyPr lIns="18603" tIns="18603" rIns="18603" bIns="18603" anchor="ctr"/>
          <a:lstStyle>
            <a:lvl1pPr algn="ctr" defTabSz="304165">
              <a:spcBef>
                <a:spcPts val="0"/>
              </a:spcBef>
              <a:defRPr sz="2400" b="1">
                <a:solidFill>
                  <a:srgbClr val="000000"/>
                </a:solidFill>
                <a:latin typeface="Helvetica"/>
                <a:ea typeface="Helvetica"/>
                <a:cs typeface="Helvetica"/>
                <a:sym typeface="Helvetica"/>
              </a:defRPr>
            </a:lvl1pPr>
          </a:lstStyle>
          <a:p>
            <a:r>
              <a:rPr sz="1685">
                <a:solidFill>
                  <a:srgbClr val="C00000"/>
                </a:solidFill>
              </a:rPr>
              <a:t>2001</a:t>
            </a:r>
            <a:endParaRPr sz="1685">
              <a:solidFill>
                <a:srgbClr val="C00000"/>
              </a:solidFill>
            </a:endParaRPr>
          </a:p>
        </p:txBody>
      </p:sp>
      <p:sp>
        <p:nvSpPr>
          <p:cNvPr id="235" name="Shape 235"/>
          <p:cNvSpPr/>
          <p:nvPr/>
        </p:nvSpPr>
        <p:spPr>
          <a:xfrm>
            <a:off x="1614395" y="3817225"/>
            <a:ext cx="76179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Tahoe</a:t>
            </a:r>
            <a:endParaRPr sz="1970"/>
          </a:p>
        </p:txBody>
      </p:sp>
      <p:sp>
        <p:nvSpPr>
          <p:cNvPr id="236" name="Shape 236"/>
          <p:cNvSpPr/>
          <p:nvPr/>
        </p:nvSpPr>
        <p:spPr>
          <a:xfrm>
            <a:off x="1780880" y="3469637"/>
            <a:ext cx="761792"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Reno</a:t>
            </a:r>
            <a:endParaRPr sz="1970"/>
          </a:p>
        </p:txBody>
      </p:sp>
      <p:sp>
        <p:nvSpPr>
          <p:cNvPr id="237" name="Shape 237"/>
          <p:cNvSpPr/>
          <p:nvPr/>
        </p:nvSpPr>
        <p:spPr>
          <a:xfrm>
            <a:off x="7171344" y="4318097"/>
            <a:ext cx="937520" cy="552667"/>
          </a:xfrm>
          <a:prstGeom prst="rect">
            <a:avLst/>
          </a:prstGeom>
          <a:ln w="12700">
            <a:miter lim="400000"/>
          </a:ln>
        </p:spPr>
        <p:txBody>
          <a:bodyPr lIns="18603" tIns="18603" rIns="18603" bIns="18603" anchor="ctr"/>
          <a:lstStyle>
            <a:lvl1pPr algn="ctr" defTabSz="304165">
              <a:spcBef>
                <a:spcPts val="0"/>
              </a:spcBef>
              <a:defRPr sz="2400" b="1">
                <a:solidFill>
                  <a:srgbClr val="000000"/>
                </a:solidFill>
                <a:latin typeface="Helvetica"/>
                <a:ea typeface="Helvetica"/>
                <a:cs typeface="Helvetica"/>
                <a:sym typeface="Helvetica"/>
              </a:defRPr>
            </a:lvl1pPr>
          </a:lstStyle>
          <a:p>
            <a:r>
              <a:rPr sz="1685">
                <a:solidFill>
                  <a:srgbClr val="C00000"/>
                </a:solidFill>
              </a:rPr>
              <a:t>2010</a:t>
            </a:r>
            <a:endParaRPr sz="1685">
              <a:solidFill>
                <a:srgbClr val="C00000"/>
              </a:solidFill>
            </a:endParaRPr>
          </a:p>
        </p:txBody>
      </p:sp>
      <p:sp>
        <p:nvSpPr>
          <p:cNvPr id="238" name="Shape 238"/>
          <p:cNvSpPr/>
          <p:nvPr/>
        </p:nvSpPr>
        <p:spPr>
          <a:xfrm>
            <a:off x="9489949" y="2030153"/>
            <a:ext cx="867578"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Vivace</a:t>
            </a:r>
            <a:endParaRPr sz="1970"/>
          </a:p>
        </p:txBody>
      </p:sp>
      <p:sp>
        <p:nvSpPr>
          <p:cNvPr id="239" name="Shape 239"/>
          <p:cNvSpPr/>
          <p:nvPr/>
        </p:nvSpPr>
        <p:spPr>
          <a:xfrm>
            <a:off x="9567997" y="1682565"/>
            <a:ext cx="867578"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Indigo</a:t>
            </a:r>
            <a:endParaRPr sz="1970"/>
          </a:p>
        </p:txBody>
      </p:sp>
      <p:sp>
        <p:nvSpPr>
          <p:cNvPr id="240" name="Shape 240"/>
          <p:cNvSpPr/>
          <p:nvPr/>
        </p:nvSpPr>
        <p:spPr>
          <a:xfrm>
            <a:off x="9227868" y="1377636"/>
            <a:ext cx="937520" cy="369848"/>
          </a:xfrm>
          <a:prstGeom prst="rect">
            <a:avLst/>
          </a:prstGeom>
          <a:ln w="12700">
            <a:miter lim="400000"/>
          </a:ln>
        </p:spPr>
        <p:txBody>
          <a:bodyPr lIns="18603" tIns="18603" rIns="18603" bIns="18603" anchor="ctr"/>
          <a:lstStyle>
            <a:lvl1pPr algn="ctr" defTabSz="304165">
              <a:spcBef>
                <a:spcPts val="0"/>
              </a:spcBef>
              <a:defRPr sz="2800">
                <a:solidFill>
                  <a:srgbClr val="000000"/>
                </a:solidFill>
                <a:latin typeface="Helvetica"/>
                <a:ea typeface="Helvetica"/>
                <a:cs typeface="Helvetica"/>
                <a:sym typeface="Helvetica"/>
              </a:defRPr>
            </a:lvl1pPr>
          </a:lstStyle>
          <a:p>
            <a:r>
              <a:rPr sz="1970"/>
              <a:t>Nimbus</a:t>
            </a:r>
            <a:endParaRPr sz="1970"/>
          </a:p>
        </p:txBody>
      </p:sp>
      <p:sp>
        <p:nvSpPr>
          <p:cNvPr id="44" name="TextBox 43"/>
          <p:cNvSpPr txBox="1"/>
          <p:nvPr/>
        </p:nvSpPr>
        <p:spPr>
          <a:xfrm>
            <a:off x="1792734" y="5101270"/>
            <a:ext cx="2487168" cy="1198880"/>
          </a:xfrm>
          <a:prstGeom prst="rect">
            <a:avLst/>
          </a:prstGeom>
          <a:noFill/>
        </p:spPr>
        <p:txBody>
          <a:bodyPr wrap="square" rtlCol="0">
            <a:spAutoFit/>
          </a:bodyPr>
          <a:lstStyle/>
          <a:p>
            <a:pPr algn="ctr"/>
            <a:r>
              <a:rPr lang="en-US" sz="2400" dirty="0">
                <a:latin typeface="Helvetica" pitchFamily="34" charset="0"/>
                <a:ea typeface="Helvetica" pitchFamily="34" charset="0"/>
                <a:cs typeface="Helvetica" pitchFamily="34" charset="0"/>
              </a:rPr>
              <a:t>Improving deployed algorithms</a:t>
            </a:r>
            <a:endParaRPr lang="en-US" sz="2400" dirty="0">
              <a:latin typeface="Helvetica" pitchFamily="34" charset="0"/>
              <a:ea typeface="Helvetica" pitchFamily="34" charset="0"/>
              <a:cs typeface="Helvetica" pitchFamily="34" charset="0"/>
            </a:endParaRPr>
          </a:p>
        </p:txBody>
      </p:sp>
      <p:sp>
        <p:nvSpPr>
          <p:cNvPr id="45" name="TextBox 44"/>
          <p:cNvSpPr txBox="1"/>
          <p:nvPr/>
        </p:nvSpPr>
        <p:spPr>
          <a:xfrm>
            <a:off x="4010995" y="5101269"/>
            <a:ext cx="2487168" cy="1198880"/>
          </a:xfrm>
          <a:prstGeom prst="rect">
            <a:avLst/>
          </a:prstGeom>
          <a:noFill/>
        </p:spPr>
        <p:txBody>
          <a:bodyPr wrap="square" rtlCol="0">
            <a:spAutoFit/>
          </a:bodyPr>
          <a:lstStyle/>
          <a:p>
            <a:pPr algn="ctr"/>
            <a:r>
              <a:rPr lang="en-US" sz="2400" dirty="0">
                <a:latin typeface="Helvetica" pitchFamily="34" charset="0"/>
                <a:ea typeface="Helvetica" pitchFamily="34" charset="0"/>
                <a:cs typeface="Helvetica" pitchFamily="34" charset="0"/>
              </a:rPr>
              <a:t>Changing application requirements</a:t>
            </a:r>
            <a:endParaRPr lang="en-US" sz="2400" dirty="0">
              <a:latin typeface="Helvetica" pitchFamily="34" charset="0"/>
              <a:ea typeface="Helvetica" pitchFamily="34" charset="0"/>
              <a:cs typeface="Helvetica" pitchFamily="34" charset="0"/>
            </a:endParaRPr>
          </a:p>
        </p:txBody>
      </p:sp>
      <p:sp>
        <p:nvSpPr>
          <p:cNvPr id="46" name="TextBox 45"/>
          <p:cNvSpPr txBox="1"/>
          <p:nvPr/>
        </p:nvSpPr>
        <p:spPr>
          <a:xfrm>
            <a:off x="6326862" y="5101482"/>
            <a:ext cx="2487168" cy="1198880"/>
          </a:xfrm>
          <a:prstGeom prst="rect">
            <a:avLst/>
          </a:prstGeom>
          <a:noFill/>
        </p:spPr>
        <p:txBody>
          <a:bodyPr wrap="square" rtlCol="0">
            <a:spAutoFit/>
          </a:bodyPr>
          <a:lstStyle/>
          <a:p>
            <a:pPr algn="ctr"/>
            <a:r>
              <a:rPr lang="en-US" sz="2400" dirty="0">
                <a:latin typeface="Helvetica" pitchFamily="34" charset="0"/>
                <a:ea typeface="Helvetica" pitchFamily="34" charset="0"/>
                <a:cs typeface="Helvetica" pitchFamily="34" charset="0"/>
              </a:rPr>
              <a:t>Different deployment scenarios</a:t>
            </a:r>
            <a:endParaRPr lang="en-US" sz="2400" dirty="0">
              <a:latin typeface="Helvetica" pitchFamily="34" charset="0"/>
              <a:ea typeface="Helvetica" pitchFamily="34" charset="0"/>
              <a:cs typeface="Helvetica" pitchFamily="34" charset="0"/>
            </a:endParaRPr>
          </a:p>
        </p:txBody>
      </p:sp>
      <p:sp>
        <p:nvSpPr>
          <p:cNvPr id="47" name="TextBox 46"/>
          <p:cNvSpPr txBox="1"/>
          <p:nvPr/>
        </p:nvSpPr>
        <p:spPr>
          <a:xfrm>
            <a:off x="8595393" y="5137511"/>
            <a:ext cx="2199000" cy="1198880"/>
          </a:xfrm>
          <a:prstGeom prst="rect">
            <a:avLst/>
          </a:prstGeom>
          <a:noFill/>
        </p:spPr>
        <p:txBody>
          <a:bodyPr wrap="square" rtlCol="0">
            <a:spAutoFit/>
          </a:bodyPr>
          <a:lstStyle/>
          <a:p>
            <a:pPr algn="ctr"/>
            <a:r>
              <a:rPr lang="en-US" sz="2400" dirty="0">
                <a:latin typeface="Helvetica" pitchFamily="34" charset="0"/>
                <a:ea typeface="Helvetica" pitchFamily="34" charset="0"/>
                <a:cs typeface="Helvetica" pitchFamily="34" charset="0"/>
              </a:rPr>
              <a:t>Using new algorithmic tools</a:t>
            </a:r>
            <a:endParaRPr lang="en-US" sz="2400" dirty="0">
              <a:latin typeface="Helvetica" pitchFamily="34" charset="0"/>
              <a:ea typeface="Helvetica" pitchFamily="34" charset="0"/>
              <a:cs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There are  many new   challenges  for Congestion control</a:t>
            </a:r>
            <a:endParaRPr lang="en-US"/>
          </a:p>
          <a:p>
            <a:r>
              <a:rPr lang="en-US"/>
              <a:t>but we need understand  the  basic </a:t>
            </a:r>
            <a:r>
              <a:rPr lang="en-US" altLang="zh-CN">
                <a:ea typeface="SimSun" pitchFamily="2" charset="-122"/>
                <a:sym typeface="+mn-ea"/>
              </a:rPr>
              <a:t>Design Considerations  first</a:t>
            </a:r>
            <a:endParaRPr lang="en-US"/>
          </a:p>
        </p:txBody>
      </p:sp>
      <p:sp>
        <p:nvSpPr>
          <p:cNvPr id="4" name="Slide Number Placeholder 3"/>
          <p:cNvSpPr>
            <a:spLocks noGrp="1"/>
          </p:cNvSpPr>
          <p:nvPr>
            <p:ph type="sldNum" sz="quarter" idx="11"/>
          </p:nvPr>
        </p:nvSpPr>
        <p:spPr/>
        <p:txBody>
          <a:bodyPr/>
          <a:lstStyle/>
          <a:p>
            <a:fld id="{1DD9A5A5-1033-D940-9FA4-CA3A3372655D}" type="slidenum">
              <a:rPr lang="en-US" altLang="zh-CN"/>
            </a:fld>
            <a:endParaRPr lang="en-US" altLang="zh-CN"/>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C9CC03C2-BE61-0843-8E5E-7073BADB7FB8}" type="slidenum">
              <a:rPr lang="en-US" altLang="zh-CN" sz="1500" b="0">
                <a:solidFill>
                  <a:schemeClr val="tx1"/>
                </a:solidFill>
              </a:rPr>
            </a:fld>
            <a:endParaRPr lang="en-US" altLang="zh-CN" sz="1500" b="0">
              <a:solidFill>
                <a:schemeClr val="tx1"/>
              </a:solidFill>
            </a:endParaRPr>
          </a:p>
        </p:txBody>
      </p:sp>
      <p:sp>
        <p:nvSpPr>
          <p:cNvPr id="45058" name="Rectangle 2"/>
          <p:cNvSpPr>
            <a:spLocks noGrp="1" noChangeArrowheads="1"/>
          </p:cNvSpPr>
          <p:nvPr>
            <p:ph type="title"/>
          </p:nvPr>
        </p:nvSpPr>
        <p:spPr>
          <a:xfrm>
            <a:off x="2200275" y="690563"/>
            <a:ext cx="8467725" cy="1219200"/>
          </a:xfrm>
        </p:spPr>
        <p:txBody>
          <a:bodyPr>
            <a:normAutofit fontScale="90000"/>
          </a:bodyPr>
          <a:lstStyle/>
          <a:p>
            <a:pPr eaLnBrk="1" hangingPunct="1"/>
            <a:r>
              <a:rPr lang="en-US" altLang="zh-CN">
                <a:ea typeface="SimSun" pitchFamily="2" charset="-122"/>
              </a:rPr>
              <a:t>CC: Design Considerations</a:t>
            </a:r>
            <a:br>
              <a:rPr lang="en-US" altLang="zh-CN" b="0">
                <a:ea typeface="SimSun" pitchFamily="2" charset="-122"/>
              </a:rPr>
            </a:br>
            <a:endParaRPr lang="en-US" altLang="zh-CN" b="0">
              <a:ea typeface="SimSun" pitchFamily="2" charset="-122"/>
            </a:endParaRPr>
          </a:p>
        </p:txBody>
      </p:sp>
      <p:sp>
        <p:nvSpPr>
          <p:cNvPr id="45059" name="Rectangle 3"/>
          <p:cNvSpPr>
            <a:spLocks noGrp="1" noChangeArrowheads="1"/>
          </p:cNvSpPr>
          <p:nvPr>
            <p:ph type="body" idx="1"/>
          </p:nvPr>
        </p:nvSpPr>
        <p:spPr/>
        <p:txBody>
          <a:bodyPr/>
          <a:lstStyle/>
          <a:p>
            <a:pPr eaLnBrk="1" hangingPunct="1">
              <a:lnSpc>
                <a:spcPct val="90000"/>
              </a:lnSpc>
            </a:pPr>
            <a:r>
              <a:rPr kumimoji="0" lang="en-US" altLang="zh-CN">
                <a:ea typeface="SimSun" pitchFamily="2" charset="-122"/>
              </a:rPr>
              <a:t>How could one design a mechanism that automatically and ideally tunes the rate of the flow from customer 0 in our example?</a:t>
            </a:r>
            <a:endParaRPr kumimoji="0" lang="en-US" altLang="zh-CN">
              <a:ea typeface="SimSun" pitchFamily="2" charset="-122"/>
            </a:endParaRPr>
          </a:p>
          <a:p>
            <a:pPr eaLnBrk="1" hangingPunct="1">
              <a:lnSpc>
                <a:spcPct val="90000"/>
              </a:lnSpc>
            </a:pPr>
            <a:endParaRPr kumimoji="0" lang="en-US" altLang="zh-CN">
              <a:ea typeface="SimSun" pitchFamily="2" charset="-122"/>
              <a:sym typeface="+mn-ea"/>
            </a:endParaRPr>
          </a:p>
          <a:p>
            <a:pPr eaLnBrk="1" hangingPunct="1">
              <a:lnSpc>
                <a:spcPct val="90000"/>
              </a:lnSpc>
            </a:pPr>
            <a:r>
              <a:rPr kumimoji="0" lang="en-US" altLang="zh-CN">
                <a:ea typeface="SimSun" pitchFamily="2" charset="-122"/>
                <a:sym typeface="+mn-ea"/>
              </a:rPr>
              <a:t>A typical solution:</a:t>
            </a:r>
            <a:endParaRPr kumimoji="0" lang="en-US" altLang="zh-CN">
              <a:ea typeface="SimSun" pitchFamily="2" charset="-122"/>
              <a:sym typeface="+mn-ea"/>
            </a:endParaRPr>
          </a:p>
          <a:p>
            <a:pPr lvl="1" eaLnBrk="1" hangingPunct="1">
              <a:lnSpc>
                <a:spcPct val="90000"/>
              </a:lnSpc>
            </a:pPr>
            <a:r>
              <a:rPr kumimoji="0" lang="en-US" altLang="zh-CN" sz="2400">
                <a:ea typeface="SimSun" pitchFamily="2" charset="-122"/>
                <a:sym typeface="+mn-ea"/>
              </a:rPr>
              <a:t>measure the network state</a:t>
            </a:r>
            <a:endParaRPr kumimoji="0" lang="en-US" altLang="zh-CN" sz="2400">
              <a:ea typeface="SimSun" pitchFamily="2" charset="-122"/>
              <a:sym typeface="+mn-ea"/>
            </a:endParaRPr>
          </a:p>
          <a:p>
            <a:pPr lvl="1" eaLnBrk="1" hangingPunct="1">
              <a:lnSpc>
                <a:spcPct val="90000"/>
              </a:lnSpc>
            </a:pPr>
            <a:r>
              <a:rPr kumimoji="0" lang="en-US" altLang="zh-CN" sz="2400">
                <a:ea typeface="SimSun" pitchFamily="2" charset="-122"/>
                <a:sym typeface="+mn-ea"/>
              </a:rPr>
              <a:t>control the rate</a:t>
            </a:r>
            <a:endParaRPr kumimoji="0" lang="en-US" altLang="zh-CN">
              <a:ea typeface="SimSun" pitchFamily="2" charset="-122"/>
              <a:sym typeface="+mn-ea"/>
            </a:endParaRPr>
          </a:p>
          <a:p>
            <a:pPr lvl="2" eaLnBrk="1" hangingPunct="1">
              <a:lnSpc>
                <a:spcPct val="90000"/>
              </a:lnSpc>
            </a:pPr>
            <a:endParaRPr kumimoji="0" lang="en-US" altLang="zh-CN">
              <a:ea typeface="SimSun" pitchFamily="2" charset="-122"/>
            </a:endParaRPr>
          </a:p>
          <a:p>
            <a:pPr lvl="0" eaLnBrk="1" hangingPunct="1">
              <a:lnSpc>
                <a:spcPct val="90000"/>
              </a:lnSpc>
            </a:pPr>
            <a:r>
              <a:rPr kumimoji="0" lang="en-US" altLang="zh-CN" sz="3200">
                <a:ea typeface="SimSun" pitchFamily="2" charset="-122"/>
              </a:rPr>
              <a:t>But, how?</a:t>
            </a:r>
            <a:endParaRPr kumimoji="0" lang="en-US" altLang="zh-CN">
              <a:ea typeface="SimSun" pitchFamily="2" charset="-122"/>
            </a:endParaRPr>
          </a:p>
          <a:p>
            <a:pPr lvl="1"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C9CC03C2-BE61-0843-8E5E-7073BADB7FB8}" type="slidenum">
              <a:rPr lang="en-US" altLang="zh-CN" sz="1500" b="0">
                <a:solidFill>
                  <a:schemeClr val="tx1"/>
                </a:solidFill>
              </a:rPr>
            </a:fld>
            <a:endParaRPr lang="en-US" altLang="zh-CN" sz="1500" b="0">
              <a:solidFill>
                <a:schemeClr val="tx1"/>
              </a:solidFill>
            </a:endParaRPr>
          </a:p>
        </p:txBody>
      </p:sp>
      <p:sp>
        <p:nvSpPr>
          <p:cNvPr id="45058" name="Rectangle 2"/>
          <p:cNvSpPr>
            <a:spLocks noGrp="1" noChangeArrowheads="1"/>
          </p:cNvSpPr>
          <p:nvPr>
            <p:ph type="title"/>
          </p:nvPr>
        </p:nvSpPr>
        <p:spPr>
          <a:xfrm>
            <a:off x="2200275" y="690563"/>
            <a:ext cx="8467725" cy="657225"/>
          </a:xfrm>
        </p:spPr>
        <p:txBody>
          <a:bodyPr>
            <a:normAutofit fontScale="90000"/>
          </a:bodyPr>
          <a:lstStyle/>
          <a:p>
            <a:pPr eaLnBrk="1" hangingPunct="1"/>
            <a:r>
              <a:rPr lang="en-US" altLang="zh-CN" b="0">
                <a:ea typeface="SimSun" pitchFamily="2" charset="-122"/>
              </a:rPr>
              <a:t>3 elements</a:t>
            </a:r>
            <a:endParaRPr lang="en-US" altLang="zh-CN" b="0">
              <a:ea typeface="SimSun" pitchFamily="2" charset="-122"/>
            </a:endParaRPr>
          </a:p>
        </p:txBody>
      </p:sp>
      <p:sp>
        <p:nvSpPr>
          <p:cNvPr id="45059" name="Rectangle 3"/>
          <p:cNvSpPr>
            <a:spLocks noGrp="1" noChangeArrowheads="1"/>
          </p:cNvSpPr>
          <p:nvPr>
            <p:ph type="body" idx="1"/>
          </p:nvPr>
        </p:nvSpPr>
        <p:spPr/>
        <p:txBody>
          <a:bodyPr/>
          <a:lstStyle/>
          <a:p>
            <a:pPr eaLnBrk="1" hangingPunct="1">
              <a:lnSpc>
                <a:spcPct val="90000"/>
              </a:lnSpc>
            </a:pPr>
            <a:r>
              <a:rPr kumimoji="0" lang="en-US" altLang="zh-CN">
                <a:ea typeface="SimSun" pitchFamily="2" charset="-122"/>
              </a:rPr>
              <a:t>3 elements involved in connection:</a:t>
            </a:r>
            <a:endParaRPr kumimoji="0" lang="en-US" altLang="zh-CN">
              <a:ea typeface="SimSun" pitchFamily="2" charset="-122"/>
            </a:endParaRPr>
          </a:p>
          <a:p>
            <a:pPr lvl="1" eaLnBrk="1" hangingPunct="1">
              <a:lnSpc>
                <a:spcPct val="90000"/>
              </a:lnSpc>
            </a:pPr>
            <a:r>
              <a:rPr kumimoji="0" lang="en-US" altLang="zh-CN">
                <a:ea typeface="SimSun" pitchFamily="2" charset="-122"/>
              </a:rPr>
              <a:t>Traffic originates from </a:t>
            </a:r>
            <a:r>
              <a:rPr kumimoji="0" lang="en-US" altLang="zh-CN">
                <a:solidFill>
                  <a:srgbClr val="FF0000"/>
                </a:solidFill>
                <a:ea typeface="SimSun" pitchFamily="2" charset="-122"/>
              </a:rPr>
              <a:t>a </a:t>
            </a:r>
            <a:r>
              <a:rPr kumimoji="0" lang="en-US" altLang="zh-CN" i="1">
                <a:solidFill>
                  <a:srgbClr val="FF0000"/>
                </a:solidFill>
                <a:ea typeface="SimSun" pitchFamily="2" charset="-122"/>
              </a:rPr>
              <a:t>sender</a:t>
            </a:r>
            <a:endParaRPr kumimoji="0" lang="en-US" altLang="zh-CN">
              <a:solidFill>
                <a:srgbClr val="FF0000"/>
              </a:solidFill>
              <a:ea typeface="SimSun" pitchFamily="2" charset="-122"/>
            </a:endParaRPr>
          </a:p>
          <a:p>
            <a:pPr lvl="1" eaLnBrk="1" hangingPunct="1">
              <a:lnSpc>
                <a:spcPct val="90000"/>
              </a:lnSpc>
            </a:pPr>
            <a:r>
              <a:rPr kumimoji="0" lang="en-US" altLang="zh-CN">
                <a:ea typeface="SimSun" pitchFamily="2" charset="-122"/>
              </a:rPr>
              <a:t>each packet usually traverses a certain number of </a:t>
            </a:r>
            <a:r>
              <a:rPr kumimoji="0" lang="en-US" altLang="zh-CN" i="1">
                <a:solidFill>
                  <a:srgbClr val="FF0000"/>
                </a:solidFill>
                <a:ea typeface="SimSun" pitchFamily="2" charset="-122"/>
              </a:rPr>
              <a:t>intermediate nodes</a:t>
            </a:r>
            <a:endParaRPr kumimoji="0" lang="en-US" altLang="zh-CN" i="1">
              <a:solidFill>
                <a:srgbClr val="FF0000"/>
              </a:solidFill>
              <a:ea typeface="SimSun" pitchFamily="2" charset="-122"/>
            </a:endParaRPr>
          </a:p>
          <a:p>
            <a:pPr lvl="1" eaLnBrk="1" hangingPunct="1">
              <a:lnSpc>
                <a:spcPct val="90000"/>
              </a:lnSpc>
            </a:pPr>
            <a:r>
              <a:rPr kumimoji="0" lang="en-US" altLang="zh-CN">
                <a:ea typeface="SimSun" pitchFamily="2" charset="-122"/>
              </a:rPr>
              <a:t>traffic reaches a </a:t>
            </a:r>
            <a:r>
              <a:rPr kumimoji="0" lang="en-US" altLang="zh-CN" i="1">
                <a:solidFill>
                  <a:srgbClr val="FF0000"/>
                </a:solidFill>
                <a:ea typeface="SimSun" pitchFamily="2" charset="-122"/>
              </a:rPr>
              <a:t>receiver</a:t>
            </a:r>
            <a:r>
              <a:rPr kumimoji="0" lang="en-US" altLang="zh-CN">
                <a:solidFill>
                  <a:srgbClr val="FF0000"/>
                </a:solidFill>
                <a:ea typeface="SimSun" pitchFamily="2" charset="-122"/>
              </a:rPr>
              <a:t>.</a:t>
            </a:r>
            <a:endParaRPr kumimoji="0" lang="en-US" altLang="zh-CN">
              <a:ea typeface="SimSun" pitchFamily="2" charset="-122"/>
            </a:endParaRPr>
          </a:p>
          <a:p>
            <a:pPr lvl="1"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p:txBody>
      </p:sp>
      <p:grpSp>
        <p:nvGrpSpPr>
          <p:cNvPr id="2" name="Group 28"/>
          <p:cNvGrpSpPr/>
          <p:nvPr/>
        </p:nvGrpSpPr>
        <p:grpSpPr bwMode="auto">
          <a:xfrm>
            <a:off x="2999740" y="4961890"/>
            <a:ext cx="3397250" cy="1133475"/>
            <a:chOff x="3552" y="3606"/>
            <a:chExt cx="2140" cy="714"/>
          </a:xfrm>
        </p:grpSpPr>
        <p:sp>
          <p:nvSpPr>
            <p:cNvPr id="3" name="Text Box 17"/>
            <p:cNvSpPr txBox="1">
              <a:spLocks noChangeArrowheads="1"/>
            </p:cNvSpPr>
            <p:nvPr/>
          </p:nvSpPr>
          <p:spPr bwMode="black">
            <a:xfrm>
              <a:off x="4212" y="3821"/>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1600">
                  <a:solidFill>
                    <a:schemeClr val="bg1"/>
                  </a:solidFill>
                </a:rPr>
                <a:t>2</a:t>
              </a:r>
              <a:endParaRPr lang="en-US" altLang="zh-CN" sz="1600">
                <a:solidFill>
                  <a:schemeClr val="bg1"/>
                </a:solidFill>
              </a:endParaRPr>
            </a:p>
          </p:txBody>
        </p:sp>
        <p:sp>
          <p:nvSpPr>
            <p:cNvPr id="4" name="Text Box 18"/>
            <p:cNvSpPr txBox="1">
              <a:spLocks noChangeArrowheads="1"/>
            </p:cNvSpPr>
            <p:nvPr/>
          </p:nvSpPr>
          <p:spPr bwMode="black">
            <a:xfrm>
              <a:off x="4986" y="3800"/>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1600">
                  <a:solidFill>
                    <a:schemeClr val="bg1"/>
                  </a:solidFill>
                </a:rPr>
                <a:t>3</a:t>
              </a:r>
              <a:endParaRPr lang="en-US" altLang="zh-CN" sz="1600">
                <a:solidFill>
                  <a:schemeClr val="bg1"/>
                </a:solidFill>
              </a:endParaRPr>
            </a:p>
          </p:txBody>
        </p:sp>
        <p:grpSp>
          <p:nvGrpSpPr>
            <p:cNvPr id="5" name="Group 27"/>
            <p:cNvGrpSpPr/>
            <p:nvPr/>
          </p:nvGrpSpPr>
          <p:grpSpPr bwMode="auto">
            <a:xfrm>
              <a:off x="3552" y="3606"/>
              <a:ext cx="2140" cy="714"/>
              <a:chOff x="3552" y="3606"/>
              <a:chExt cx="2140" cy="714"/>
            </a:xfrm>
          </p:grpSpPr>
          <p:graphicFrame>
            <p:nvGraphicFramePr>
              <p:cNvPr id="6" name="Object 5"/>
              <p:cNvGraphicFramePr>
                <a:graphicFrameLocks noChangeAspect="1"/>
              </p:cNvGraphicFramePr>
              <p:nvPr/>
            </p:nvGraphicFramePr>
            <p:xfrm>
              <a:off x="4144" y="3606"/>
              <a:ext cx="205" cy="194"/>
            </p:xfrm>
            <a:graphic>
              <a:graphicData uri="http://schemas.openxmlformats.org/presentationml/2006/ole">
                <mc:AlternateContent xmlns:mc="http://schemas.openxmlformats.org/markup-compatibility/2006">
                  <mc:Choice xmlns:v="urn:schemas-microsoft-com:vml" Requires="v">
                    <p:oleObj spid="_x0000_s5229" name="Visio" r:id="rId1" imgW="1117600" imgH="1117600" progId="Visio.Drawing.11">
                      <p:embed/>
                    </p:oleObj>
                  </mc:Choice>
                  <mc:Fallback>
                    <p:oleObj name="Visio" r:id="rId1" imgW="1117600" imgH="111760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4" y="3606"/>
                            <a:ext cx="20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4963" y="3606"/>
              <a:ext cx="205" cy="194"/>
            </p:xfrm>
            <a:graphic>
              <a:graphicData uri="http://schemas.openxmlformats.org/presentationml/2006/ole">
                <mc:AlternateContent xmlns:mc="http://schemas.openxmlformats.org/markup-compatibility/2006">
                  <mc:Choice xmlns:v="urn:schemas-microsoft-com:vml" Requires="v">
                    <p:oleObj spid="_x0000_s5230" name="Visio" r:id="rId3" imgW="1117600" imgH="1117600" progId="Visio.Drawing.11">
                      <p:embed/>
                    </p:oleObj>
                  </mc:Choice>
                  <mc:Fallback>
                    <p:oleObj name="Visio" r:id="rId3" imgW="1117600" imgH="1117600"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 y="3606"/>
                            <a:ext cx="20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3552" y="3907"/>
              <a:ext cx="250" cy="219"/>
            </p:xfrm>
            <a:graphic>
              <a:graphicData uri="http://schemas.openxmlformats.org/presentationml/2006/ole">
                <mc:AlternateContent xmlns:mc="http://schemas.openxmlformats.org/markup-compatibility/2006">
                  <mc:Choice xmlns:v="urn:schemas-microsoft-com:vml" Requires="v">
                    <p:oleObj spid="_x0000_s5231" name="Visio" r:id="rId4" imgW="1219200" imgH="1117600" progId="Visio.Drawing.11">
                      <p:embed/>
                    </p:oleObj>
                  </mc:Choice>
                  <mc:Fallback>
                    <p:oleObj name="Visio" r:id="rId4" imgW="1219200" imgH="11176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3552" y="3907"/>
                            <a:ext cx="25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5419" y="3993"/>
              <a:ext cx="250" cy="219"/>
            </p:xfrm>
            <a:graphic>
              <a:graphicData uri="http://schemas.openxmlformats.org/presentationml/2006/ole">
                <mc:AlternateContent xmlns:mc="http://schemas.openxmlformats.org/markup-compatibility/2006">
                  <mc:Choice xmlns:v="urn:schemas-microsoft-com:vml" Requires="v">
                    <p:oleObj spid="_x0000_s5232" name="Visio" r:id="rId6" imgW="1219200" imgH="1117600" progId="Visio.Drawing.11">
                      <p:embed/>
                    </p:oleObj>
                  </mc:Choice>
                  <mc:Fallback>
                    <p:oleObj name="Visio" r:id="rId6" imgW="1219200" imgH="1117600"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5419" y="3993"/>
                            <a:ext cx="25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4" name="Line 12"/>
              <p:cNvSpPr>
                <a:spLocks noChangeShapeType="1"/>
              </p:cNvSpPr>
              <p:nvPr/>
            </p:nvSpPr>
            <p:spPr bwMode="black">
              <a:xfrm flipV="1">
                <a:off x="3757" y="3735"/>
                <a:ext cx="410" cy="25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5" name="Line 13"/>
              <p:cNvSpPr>
                <a:spLocks noChangeShapeType="1"/>
              </p:cNvSpPr>
              <p:nvPr/>
            </p:nvSpPr>
            <p:spPr bwMode="black">
              <a:xfrm>
                <a:off x="4303" y="3692"/>
                <a:ext cx="683" cy="0"/>
              </a:xfrm>
              <a:prstGeom prst="line">
                <a:avLst/>
              </a:prstGeom>
              <a:noFill/>
              <a:ln w="31750">
                <a:solidFill>
                  <a:srgbClr val="00008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6" name="Line 15"/>
              <p:cNvSpPr>
                <a:spLocks noChangeShapeType="1"/>
              </p:cNvSpPr>
              <p:nvPr/>
            </p:nvSpPr>
            <p:spPr bwMode="black">
              <a:xfrm>
                <a:off x="5145" y="3756"/>
                <a:ext cx="387" cy="280"/>
              </a:xfrm>
              <a:prstGeom prst="line">
                <a:avLst/>
              </a:prstGeom>
              <a:noFill/>
              <a:ln w="50800">
                <a:solidFill>
                  <a:srgbClr val="000000"/>
                </a:solidFill>
                <a:roun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17" name="Text Box 16"/>
              <p:cNvSpPr txBox="1">
                <a:spLocks noChangeArrowheads="1"/>
              </p:cNvSpPr>
              <p:nvPr/>
            </p:nvSpPr>
            <p:spPr bwMode="black">
              <a:xfrm>
                <a:off x="3620" y="4101"/>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1600">
                    <a:solidFill>
                      <a:schemeClr val="bg1"/>
                    </a:solidFill>
                  </a:rPr>
                  <a:t>1</a:t>
                </a:r>
                <a:endParaRPr lang="en-US" altLang="zh-CN" sz="1600">
                  <a:solidFill>
                    <a:schemeClr val="bg1"/>
                  </a:solidFill>
                </a:endParaRPr>
              </a:p>
            </p:txBody>
          </p:sp>
          <p:sp>
            <p:nvSpPr>
              <p:cNvPr id="18" name="Text Box 20"/>
              <p:cNvSpPr txBox="1">
                <a:spLocks noChangeArrowheads="1"/>
              </p:cNvSpPr>
              <p:nvPr/>
            </p:nvSpPr>
            <p:spPr bwMode="black">
              <a:xfrm>
                <a:off x="5578" y="4166"/>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r>
                  <a:rPr lang="en-US" altLang="zh-CN" sz="1600">
                    <a:solidFill>
                      <a:schemeClr val="bg1"/>
                    </a:solidFill>
                  </a:rPr>
                  <a:t>5</a:t>
                </a:r>
                <a:endParaRPr lang="en-US" altLang="zh-CN" sz="1600">
                  <a:solidFill>
                    <a:schemeClr val="bg1"/>
                  </a:solidFill>
                </a:endParaRPr>
              </a:p>
            </p:txBody>
          </p:sp>
        </p:grpSp>
      </p:grpSp>
      <p:sp>
        <p:nvSpPr>
          <p:cNvPr id="19" name="Rectangle 29"/>
          <p:cNvSpPr>
            <a:spLocks noChangeArrowheads="1"/>
          </p:cNvSpPr>
          <p:nvPr/>
        </p:nvSpPr>
        <p:spPr bwMode="black">
          <a:xfrm>
            <a:off x="2743200" y="5486400"/>
            <a:ext cx="152400" cy="152400"/>
          </a:xfrm>
          <a:prstGeom prst="rect">
            <a:avLst/>
          </a:prstGeom>
          <a:solidFill>
            <a:srgbClr val="FF0000"/>
          </a:solidFill>
          <a:ln w="9525">
            <a:solidFill>
              <a:srgbClr val="FF0000"/>
            </a:solidFill>
            <a:miter lim="800000"/>
          </a:ln>
        </p:spPr>
        <p:txBody>
          <a:bodyPr lIns="0" tIns="0" rIns="0" bIns="0" anchor="ctr">
            <a:spAutoFit/>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05556E-6 7.03704E-6 C 0.01823 -0.02268 0.03646 -0.04536 0.075 -0.05439 C 0.11354 -0.06342 0.18802 -0.06967 0.2316 -0.05439 C 0.27518 -0.03911 0.31945 0.02107 0.33681 0.03681 " pathEditMode="relative" ptsTypes="aaaA">
                                      <p:cBhvr>
                                        <p:cTn id="6" dur="5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156FD35C-D377-6748-9569-47E41E53315C}" type="slidenum">
              <a:rPr lang="en-US" altLang="zh-CN" sz="1500" b="0">
                <a:solidFill>
                  <a:schemeClr val="tx1"/>
                </a:solidFill>
              </a:rPr>
            </a:fld>
            <a:endParaRPr lang="en-US" altLang="zh-CN" sz="1500" b="0">
              <a:solidFill>
                <a:schemeClr val="tx1"/>
              </a:solidFill>
            </a:endParaRPr>
          </a:p>
        </p:txBody>
      </p:sp>
      <p:sp>
        <p:nvSpPr>
          <p:cNvPr id="46082" name="Rectangle 2"/>
          <p:cNvSpPr>
            <a:spLocks noGrp="1" noChangeArrowheads="1"/>
          </p:cNvSpPr>
          <p:nvPr>
            <p:ph type="title"/>
          </p:nvPr>
        </p:nvSpPr>
        <p:spPr/>
        <p:txBody>
          <a:bodyPr/>
          <a:lstStyle/>
          <a:p>
            <a:pPr eaLnBrk="1" hangingPunct="1"/>
            <a:r>
              <a:rPr lang="en-US" altLang="zh-CN">
                <a:ea typeface="SimSun" pitchFamily="2" charset="-122"/>
              </a:rPr>
              <a:t>CC: Design Considerations</a:t>
            </a:r>
            <a:endParaRPr lang="en-US" altLang="zh-CN">
              <a:ea typeface="SimSun" pitchFamily="2" charset="-122"/>
            </a:endParaRPr>
          </a:p>
        </p:txBody>
      </p:sp>
      <p:sp>
        <p:nvSpPr>
          <p:cNvPr id="46083" name="Rectangle 3"/>
          <p:cNvSpPr>
            <a:spLocks noGrp="1" noChangeArrowheads="1"/>
          </p:cNvSpPr>
          <p:nvPr>
            <p:ph type="body" idx="1"/>
          </p:nvPr>
        </p:nvSpPr>
        <p:spPr/>
        <p:txBody>
          <a:bodyPr/>
          <a:lstStyle/>
          <a:p>
            <a:pPr eaLnBrk="1" hangingPunct="1"/>
            <a:r>
              <a:rPr kumimoji="0" lang="en-US" altLang="zh-CN" sz="2800" i="1">
                <a:ea typeface="SimSun" pitchFamily="2" charset="-122"/>
              </a:rPr>
              <a:t>Controllers</a:t>
            </a:r>
            <a:endParaRPr kumimoji="0" lang="en-US" altLang="zh-CN" sz="2800" i="1">
              <a:ea typeface="SimSun" pitchFamily="2" charset="-122"/>
            </a:endParaRPr>
          </a:p>
          <a:p>
            <a:pPr lvl="1" eaLnBrk="1" hangingPunct="1"/>
            <a:r>
              <a:rPr kumimoji="0" lang="en-US" altLang="zh-CN" sz="2000">
                <a:ea typeface="SimSun" pitchFamily="2" charset="-122"/>
              </a:rPr>
              <a:t>Traffic can be controlled at the </a:t>
            </a:r>
            <a:r>
              <a:rPr kumimoji="0" lang="en-US" altLang="zh-CN" sz="2000">
                <a:solidFill>
                  <a:schemeClr val="hlink"/>
                </a:solidFill>
                <a:ea typeface="SimSun" pitchFamily="2" charset="-122"/>
              </a:rPr>
              <a:t>sender</a:t>
            </a:r>
            <a:r>
              <a:rPr kumimoji="0" lang="en-US" altLang="zh-CN" sz="2000">
                <a:ea typeface="SimSun" pitchFamily="2" charset="-122"/>
              </a:rPr>
              <a:t> and at the </a:t>
            </a:r>
            <a:r>
              <a:rPr kumimoji="0" lang="en-US" altLang="zh-CN" sz="2000">
                <a:solidFill>
                  <a:schemeClr val="hlink"/>
                </a:solidFill>
                <a:ea typeface="SimSun" pitchFamily="2" charset="-122"/>
              </a:rPr>
              <a:t>intermediate nodes</a:t>
            </a:r>
            <a:r>
              <a:rPr kumimoji="0" lang="en-US" altLang="zh-CN" sz="2000">
                <a:ea typeface="SimSun" pitchFamily="2" charset="-122"/>
              </a:rPr>
              <a:t>;</a:t>
            </a:r>
            <a:endParaRPr kumimoji="0" lang="en-US" altLang="zh-CN" sz="2000">
              <a:ea typeface="SimSun" pitchFamily="2" charset="-122"/>
            </a:endParaRPr>
          </a:p>
          <a:p>
            <a:pPr eaLnBrk="1" hangingPunct="1"/>
            <a:r>
              <a:rPr kumimoji="0" lang="en-US" altLang="zh-CN" sz="2800" i="1">
                <a:ea typeface="SimSun" pitchFamily="2" charset="-122"/>
              </a:rPr>
              <a:t>Measuring points</a:t>
            </a:r>
            <a:endParaRPr kumimoji="0" lang="en-US" altLang="zh-CN" sz="2800">
              <a:ea typeface="SimSun" pitchFamily="2" charset="-122"/>
            </a:endParaRPr>
          </a:p>
          <a:p>
            <a:pPr lvl="1" eaLnBrk="1" hangingPunct="1"/>
            <a:r>
              <a:rPr kumimoji="0" lang="en-US" altLang="zh-CN" sz="2000">
                <a:ea typeface="SimSun" pitchFamily="2" charset="-122"/>
              </a:rPr>
              <a:t>performance measurements can be taken by </a:t>
            </a:r>
            <a:r>
              <a:rPr kumimoji="0" lang="en-US" altLang="zh-CN" sz="2000">
                <a:solidFill>
                  <a:schemeClr val="hlink"/>
                </a:solidFill>
                <a:ea typeface="SimSun" pitchFamily="2" charset="-122"/>
              </a:rPr>
              <a:t>intermediate nodes</a:t>
            </a:r>
            <a:r>
              <a:rPr kumimoji="0" lang="en-US" altLang="zh-CN" sz="2000">
                <a:ea typeface="SimSun" pitchFamily="2" charset="-122"/>
              </a:rPr>
              <a:t> and by the </a:t>
            </a:r>
            <a:r>
              <a:rPr kumimoji="0" lang="en-US" altLang="zh-CN" sz="2000">
                <a:solidFill>
                  <a:schemeClr val="hlink"/>
                </a:solidFill>
                <a:ea typeface="SimSun" pitchFamily="2" charset="-122"/>
              </a:rPr>
              <a:t>receiver</a:t>
            </a:r>
            <a:r>
              <a:rPr kumimoji="0" lang="en-US" altLang="zh-CN" sz="2000">
                <a:ea typeface="SimSun" pitchFamily="2" charset="-122"/>
              </a:rPr>
              <a:t>.</a:t>
            </a:r>
            <a:endParaRPr kumimoji="0" lang="en-US" altLang="zh-CN" sz="2000">
              <a:ea typeface="SimSun" pitchFamily="2" charset="-122"/>
            </a:endParaRPr>
          </a:p>
          <a:p>
            <a:pPr eaLnBrk="1" hangingPunct="1"/>
            <a:endParaRPr kumimoji="0" lang="en-US" altLang="zh-CN" sz="2800">
              <a:ea typeface="SimSun" pitchFamily="2" charset="-122"/>
            </a:endParaRPr>
          </a:p>
          <a:p>
            <a:pPr eaLnBrk="1" hangingPunct="1"/>
            <a:r>
              <a:rPr kumimoji="0" lang="en-US" altLang="zh-CN" sz="2800">
                <a:ea typeface="SimSun" pitchFamily="2" charset="-122"/>
              </a:rPr>
              <a:t>at least one controller and one measuring point must participate in any congestion control scheme that involves feedback.</a:t>
            </a:r>
            <a:endParaRPr kumimoji="0" lang="en-US" altLang="zh-CN" sz="2800">
              <a:ea typeface="SimSun" pitchFamily="2" charset="-122"/>
            </a:endParaRPr>
          </a:p>
          <a:p>
            <a:pPr eaLnBrk="1" hangingPunct="1"/>
            <a:endParaRPr kumimoji="0" lang="en-US" altLang="zh-CN" sz="2800">
              <a:ea typeface="SimSun"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5B34AE42-DE32-49E0-8640-A23D4E9209E0}" type="slidenum">
              <a:rPr lang="en-US" altLang="zh-CN" sz="1400">
                <a:solidFill>
                  <a:srgbClr val="262699"/>
                </a:solidFill>
                <a:latin typeface="Times New Roman" panose="02020503050405090304" pitchFamily="18" charset="0"/>
              </a:rPr>
            </a:fld>
            <a:endParaRPr lang="en-US" altLang="zh-CN" sz="1400">
              <a:solidFill>
                <a:srgbClr val="262699"/>
              </a:solidFill>
              <a:latin typeface="Times New Roman" panose="02020503050405090304" pitchFamily="18" charset="0"/>
            </a:endParaRPr>
          </a:p>
        </p:txBody>
      </p:sp>
      <p:sp>
        <p:nvSpPr>
          <p:cNvPr id="56325" name="Line 3"/>
          <p:cNvSpPr>
            <a:spLocks noChangeShapeType="1"/>
          </p:cNvSpPr>
          <p:nvPr/>
        </p:nvSpPr>
        <p:spPr bwMode="auto">
          <a:xfrm>
            <a:off x="1089024" y="5338764"/>
            <a:ext cx="10167732" cy="1881"/>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solidFill>
                <a:schemeClr val="accent2">
                  <a:lumMod val="75000"/>
                </a:schemeClr>
              </a:solidFill>
            </a:endParaRPr>
          </a:p>
        </p:txBody>
      </p:sp>
      <p:sp>
        <p:nvSpPr>
          <p:cNvPr id="56326" name="Line 4"/>
          <p:cNvSpPr>
            <a:spLocks noChangeShapeType="1"/>
          </p:cNvSpPr>
          <p:nvPr/>
        </p:nvSpPr>
        <p:spPr bwMode="auto">
          <a:xfrm>
            <a:off x="2214566" y="5329241"/>
            <a:ext cx="1587" cy="109537"/>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solidFill>
                <a:schemeClr val="accent2">
                  <a:lumMod val="75000"/>
                </a:schemeClr>
              </a:solidFill>
            </a:endParaRPr>
          </a:p>
        </p:txBody>
      </p:sp>
      <p:sp>
        <p:nvSpPr>
          <p:cNvPr id="56327" name="Text Box 5"/>
          <p:cNvSpPr txBox="1">
            <a:spLocks noChangeArrowheads="1"/>
          </p:cNvSpPr>
          <p:nvPr/>
        </p:nvSpPr>
        <p:spPr bwMode="auto">
          <a:xfrm>
            <a:off x="1817688"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a:solidFill>
                  <a:schemeClr val="accent2">
                    <a:lumMod val="75000"/>
                  </a:schemeClr>
                </a:solidFill>
                <a:latin typeface="Arial" panose="020B0604020202090204" pitchFamily="34" charset="0"/>
              </a:rPr>
              <a:t>1993</a:t>
            </a:r>
            <a:endParaRPr lang="en-US" altLang="en-US" sz="2000">
              <a:solidFill>
                <a:schemeClr val="accent2">
                  <a:lumMod val="75000"/>
                </a:schemeClr>
              </a:solidFill>
              <a:latin typeface="Arial" panose="020B0604020202090204" pitchFamily="34" charset="0"/>
            </a:endParaRPr>
          </a:p>
        </p:txBody>
      </p:sp>
      <p:sp>
        <p:nvSpPr>
          <p:cNvPr id="56328" name="Line 6"/>
          <p:cNvSpPr>
            <a:spLocks noChangeShapeType="1"/>
          </p:cNvSpPr>
          <p:nvPr/>
        </p:nvSpPr>
        <p:spPr bwMode="auto">
          <a:xfrm>
            <a:off x="6003925" y="5353050"/>
            <a:ext cx="1588" cy="109538"/>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solidFill>
                <a:schemeClr val="accent2">
                  <a:lumMod val="75000"/>
                </a:schemeClr>
              </a:solidFill>
            </a:endParaRPr>
          </a:p>
        </p:txBody>
      </p:sp>
      <p:sp>
        <p:nvSpPr>
          <p:cNvPr id="56329" name="Text Box 7"/>
          <p:cNvSpPr txBox="1">
            <a:spLocks noChangeArrowheads="1"/>
          </p:cNvSpPr>
          <p:nvPr/>
        </p:nvSpPr>
        <p:spPr bwMode="auto">
          <a:xfrm>
            <a:off x="3503613"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a:solidFill>
                  <a:schemeClr val="accent2">
                    <a:lumMod val="75000"/>
                  </a:schemeClr>
                </a:solidFill>
                <a:latin typeface="Arial" panose="020B0604020202090204" pitchFamily="34" charset="0"/>
              </a:rPr>
              <a:t>1994</a:t>
            </a:r>
            <a:endParaRPr lang="en-US" altLang="en-US" sz="2000">
              <a:solidFill>
                <a:schemeClr val="accent2">
                  <a:lumMod val="75000"/>
                </a:schemeClr>
              </a:solidFill>
              <a:latin typeface="Arial" panose="020B0604020202090204" pitchFamily="34" charset="0"/>
            </a:endParaRPr>
          </a:p>
        </p:txBody>
      </p:sp>
      <p:sp>
        <p:nvSpPr>
          <p:cNvPr id="56330" name="Text Box 8"/>
          <p:cNvSpPr txBox="1">
            <a:spLocks noChangeArrowheads="1"/>
          </p:cNvSpPr>
          <p:nvPr/>
        </p:nvSpPr>
        <p:spPr bwMode="auto">
          <a:xfrm>
            <a:off x="5591175" y="5516566"/>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1996</a:t>
            </a:r>
            <a:endParaRPr lang="en-US" altLang="en-US" sz="2000" dirty="0">
              <a:solidFill>
                <a:schemeClr val="accent2">
                  <a:lumMod val="75000"/>
                </a:schemeClr>
              </a:solidFill>
              <a:latin typeface="Arial" panose="020B0604020202090204" pitchFamily="34" charset="0"/>
            </a:endParaRPr>
          </a:p>
        </p:txBody>
      </p:sp>
      <p:sp>
        <p:nvSpPr>
          <p:cNvPr id="56331" name="Line 9"/>
          <p:cNvSpPr>
            <a:spLocks noChangeShapeType="1"/>
          </p:cNvSpPr>
          <p:nvPr/>
        </p:nvSpPr>
        <p:spPr bwMode="auto">
          <a:xfrm flipV="1">
            <a:off x="3884616" y="4535488"/>
            <a:ext cx="1587" cy="785812"/>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56332" name="Text Box 10"/>
          <p:cNvSpPr txBox="1">
            <a:spLocks noChangeArrowheads="1"/>
          </p:cNvSpPr>
          <p:nvPr/>
        </p:nvSpPr>
        <p:spPr bwMode="auto">
          <a:xfrm>
            <a:off x="3268666" y="3094038"/>
            <a:ext cx="96043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a:solidFill>
                  <a:schemeClr val="accent2">
                    <a:lumMod val="75000"/>
                  </a:schemeClr>
                </a:solidFill>
                <a:latin typeface="Arial" panose="020B0604020202090204" pitchFamily="34" charset="0"/>
              </a:rPr>
              <a:t>1994</a:t>
            </a:r>
            <a:endParaRPr lang="en-US" altLang="en-US">
              <a:solidFill>
                <a:schemeClr val="accent2">
                  <a:lumMod val="75000"/>
                </a:schemeClr>
              </a:solidFill>
              <a:latin typeface="Arial" panose="020B0604020202090204" pitchFamily="34" charset="0"/>
            </a:endParaRPr>
          </a:p>
          <a:p>
            <a:pPr algn="ctr">
              <a:defRPr/>
            </a:pPr>
            <a:r>
              <a:rPr lang="en-US" altLang="en-US" b="1">
                <a:solidFill>
                  <a:schemeClr val="accent2">
                    <a:lumMod val="75000"/>
                  </a:schemeClr>
                </a:solidFill>
                <a:latin typeface="Arial" panose="020B0604020202090204" pitchFamily="34" charset="0"/>
              </a:rPr>
              <a:t>ECN</a:t>
            </a:r>
            <a:endParaRPr lang="en-US" altLang="en-US" b="1">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(Floyd)</a:t>
            </a:r>
            <a:endParaRPr lang="en-US" altLang="en-US">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Explicit </a:t>
            </a:r>
            <a:endParaRPr lang="en-US" altLang="en-US">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Congestion</a:t>
            </a:r>
            <a:endParaRPr lang="en-US" altLang="en-US">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Notification</a:t>
            </a:r>
            <a:endParaRPr lang="en-US" altLang="en-US">
              <a:solidFill>
                <a:schemeClr val="accent2">
                  <a:lumMod val="75000"/>
                </a:schemeClr>
              </a:solidFill>
              <a:latin typeface="Arial" panose="020B0604020202090204" pitchFamily="34" charset="0"/>
            </a:endParaRPr>
          </a:p>
        </p:txBody>
      </p:sp>
      <p:sp>
        <p:nvSpPr>
          <p:cNvPr id="56333" name="Line 11"/>
          <p:cNvSpPr>
            <a:spLocks noChangeShapeType="1"/>
          </p:cNvSpPr>
          <p:nvPr/>
        </p:nvSpPr>
        <p:spPr bwMode="auto">
          <a:xfrm flipV="1">
            <a:off x="2497141" y="4243391"/>
            <a:ext cx="3175" cy="1044575"/>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56334" name="Text Box 12"/>
          <p:cNvSpPr txBox="1">
            <a:spLocks noChangeArrowheads="1"/>
          </p:cNvSpPr>
          <p:nvPr/>
        </p:nvSpPr>
        <p:spPr bwMode="auto">
          <a:xfrm>
            <a:off x="1676403" y="3065463"/>
            <a:ext cx="16795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a:solidFill>
                  <a:schemeClr val="accent2">
                    <a:lumMod val="75000"/>
                  </a:schemeClr>
                </a:solidFill>
                <a:latin typeface="Arial" panose="020B0604020202090204" pitchFamily="34" charset="0"/>
              </a:rPr>
              <a:t>1993</a:t>
            </a:r>
            <a:endParaRPr lang="en-US" altLang="en-US">
              <a:solidFill>
                <a:schemeClr val="accent2">
                  <a:lumMod val="75000"/>
                </a:schemeClr>
              </a:solidFill>
              <a:latin typeface="Arial" panose="020B0604020202090204" pitchFamily="34" charset="0"/>
            </a:endParaRPr>
          </a:p>
          <a:p>
            <a:pPr algn="ctr">
              <a:defRPr/>
            </a:pPr>
            <a:r>
              <a:rPr lang="en-US" altLang="en-US" b="1">
                <a:solidFill>
                  <a:schemeClr val="accent2">
                    <a:lumMod val="75000"/>
                  </a:schemeClr>
                </a:solidFill>
                <a:latin typeface="Arial" panose="020B0604020202090204" pitchFamily="34" charset="0"/>
              </a:rPr>
              <a:t>TCP Vegas </a:t>
            </a:r>
            <a:endParaRPr lang="en-US" altLang="en-US" b="1">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(Brakmo et al)</a:t>
            </a:r>
            <a:endParaRPr lang="en-US" altLang="en-US">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real congestion </a:t>
            </a:r>
            <a:r>
              <a:rPr lang="en-US" altLang="en-US" i="1">
                <a:solidFill>
                  <a:schemeClr val="accent2">
                    <a:lumMod val="75000"/>
                  </a:schemeClr>
                </a:solidFill>
                <a:latin typeface="Arial" panose="020B0604020202090204" pitchFamily="34" charset="0"/>
              </a:rPr>
              <a:t>avoidance</a:t>
            </a:r>
            <a:endParaRPr lang="en-US" altLang="en-US">
              <a:solidFill>
                <a:schemeClr val="accent2">
                  <a:lumMod val="75000"/>
                </a:schemeClr>
              </a:solidFill>
              <a:latin typeface="Arial" panose="020B0604020202090204" pitchFamily="34" charset="0"/>
            </a:endParaRPr>
          </a:p>
        </p:txBody>
      </p:sp>
      <p:sp>
        <p:nvSpPr>
          <p:cNvPr id="56335" name="Line 13"/>
          <p:cNvSpPr>
            <a:spLocks noChangeShapeType="1"/>
          </p:cNvSpPr>
          <p:nvPr/>
        </p:nvSpPr>
        <p:spPr bwMode="auto">
          <a:xfrm flipV="1">
            <a:off x="4432303" y="2890841"/>
            <a:ext cx="4763" cy="2427287"/>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56336" name="Text Box 14"/>
          <p:cNvSpPr txBox="1">
            <a:spLocks noChangeArrowheads="1"/>
          </p:cNvSpPr>
          <p:nvPr/>
        </p:nvSpPr>
        <p:spPr bwMode="auto">
          <a:xfrm>
            <a:off x="3929066" y="1760538"/>
            <a:ext cx="9810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1994</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T/TCP</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(Braden)</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Transaction</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TCP</a:t>
            </a:r>
            <a:endParaRPr lang="en-US" altLang="en-US" dirty="0">
              <a:solidFill>
                <a:schemeClr val="accent2">
                  <a:lumMod val="75000"/>
                </a:schemeClr>
              </a:solidFill>
              <a:latin typeface="Arial" panose="020B0604020202090204" pitchFamily="34" charset="0"/>
            </a:endParaRPr>
          </a:p>
        </p:txBody>
      </p:sp>
      <p:sp>
        <p:nvSpPr>
          <p:cNvPr id="56337" name="Text Box 15"/>
          <p:cNvSpPr txBox="1">
            <a:spLocks noChangeArrowheads="1"/>
          </p:cNvSpPr>
          <p:nvPr/>
        </p:nvSpPr>
        <p:spPr bwMode="auto">
          <a:xfrm>
            <a:off x="5943600" y="1795664"/>
            <a:ext cx="16113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1996</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SACK TCP</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(Floyd et al)</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Selective Acknowledgement</a:t>
            </a:r>
            <a:endParaRPr lang="en-US" altLang="en-US" dirty="0">
              <a:solidFill>
                <a:schemeClr val="accent2">
                  <a:lumMod val="75000"/>
                </a:schemeClr>
              </a:solidFill>
              <a:latin typeface="Arial" panose="020B0604020202090204" pitchFamily="34" charset="0"/>
            </a:endParaRPr>
          </a:p>
        </p:txBody>
      </p:sp>
      <p:sp>
        <p:nvSpPr>
          <p:cNvPr id="56338" name="Text Box 16"/>
          <p:cNvSpPr txBox="1">
            <a:spLocks noChangeArrowheads="1"/>
          </p:cNvSpPr>
          <p:nvPr/>
        </p:nvSpPr>
        <p:spPr bwMode="auto">
          <a:xfrm>
            <a:off x="5367338" y="3051178"/>
            <a:ext cx="15414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a:solidFill>
                  <a:schemeClr val="accent2">
                    <a:lumMod val="75000"/>
                  </a:schemeClr>
                </a:solidFill>
                <a:latin typeface="Arial" panose="020B0604020202090204" pitchFamily="34" charset="0"/>
              </a:rPr>
              <a:t>1996</a:t>
            </a:r>
            <a:endParaRPr lang="en-US" altLang="en-US" b="1">
              <a:solidFill>
                <a:schemeClr val="accent2">
                  <a:lumMod val="75000"/>
                </a:schemeClr>
              </a:solidFill>
              <a:latin typeface="Arial" panose="020B0604020202090204" pitchFamily="34" charset="0"/>
            </a:endParaRPr>
          </a:p>
          <a:p>
            <a:pPr algn="ctr">
              <a:defRPr/>
            </a:pPr>
            <a:r>
              <a:rPr lang="en-US" altLang="en-US" b="1">
                <a:solidFill>
                  <a:schemeClr val="accent2">
                    <a:lumMod val="75000"/>
                  </a:schemeClr>
                </a:solidFill>
                <a:latin typeface="Arial" panose="020B0604020202090204" pitchFamily="34" charset="0"/>
              </a:rPr>
              <a:t>Hoe</a:t>
            </a:r>
            <a:endParaRPr lang="en-US" altLang="en-US" b="1">
              <a:solidFill>
                <a:schemeClr val="accent2">
                  <a:lumMod val="75000"/>
                </a:schemeClr>
              </a:solidFill>
              <a:latin typeface="Arial" panose="020B0604020202090204" pitchFamily="34" charset="0"/>
            </a:endParaRPr>
          </a:p>
          <a:p>
            <a:pPr algn="ctr">
              <a:defRPr/>
            </a:pPr>
            <a:r>
              <a:rPr lang="en-US" altLang="en-US">
                <a:solidFill>
                  <a:schemeClr val="accent2">
                    <a:lumMod val="75000"/>
                  </a:schemeClr>
                </a:solidFill>
                <a:latin typeface="Arial" panose="020B0604020202090204" pitchFamily="34" charset="0"/>
              </a:rPr>
              <a:t>Improving TCP startup</a:t>
            </a:r>
            <a:endParaRPr lang="en-US" altLang="en-US">
              <a:solidFill>
                <a:schemeClr val="accent2">
                  <a:lumMod val="75000"/>
                </a:schemeClr>
              </a:solidFill>
              <a:latin typeface="Arial" panose="020B0604020202090204" pitchFamily="34" charset="0"/>
            </a:endParaRPr>
          </a:p>
        </p:txBody>
      </p:sp>
      <p:sp>
        <p:nvSpPr>
          <p:cNvPr id="56339" name="Text Box 17"/>
          <p:cNvSpPr txBox="1">
            <a:spLocks noChangeArrowheads="1"/>
          </p:cNvSpPr>
          <p:nvPr/>
        </p:nvSpPr>
        <p:spPr bwMode="auto">
          <a:xfrm>
            <a:off x="6612235" y="3055508"/>
            <a:ext cx="184785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1996</a:t>
            </a:r>
            <a:endParaRPr lang="en-US" altLang="en-US" b="1"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FACK TCP</a:t>
            </a:r>
            <a:endParaRPr lang="en-US" altLang="en-US" b="1"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(Mathis et al)</a:t>
            </a:r>
            <a:endParaRPr lang="en-US" altLang="en-US" dirty="0">
              <a:solidFill>
                <a:schemeClr val="accent2">
                  <a:lumMod val="75000"/>
                </a:schemeClr>
              </a:solidFill>
              <a:latin typeface="Arial" panose="020B0604020202090204" pitchFamily="34" charset="0"/>
            </a:endParaRPr>
          </a:p>
          <a:p>
            <a:pPr algn="ctr">
              <a:defRPr/>
            </a:pPr>
            <a:r>
              <a:rPr lang="en-US" altLang="en-US" dirty="0">
                <a:solidFill>
                  <a:schemeClr val="accent2">
                    <a:lumMod val="75000"/>
                  </a:schemeClr>
                </a:solidFill>
                <a:latin typeface="Arial" panose="020B0604020202090204" pitchFamily="34" charset="0"/>
              </a:rPr>
              <a:t>extension to SACK</a:t>
            </a:r>
            <a:endParaRPr lang="en-US" altLang="en-US" dirty="0">
              <a:solidFill>
                <a:schemeClr val="accent2">
                  <a:lumMod val="75000"/>
                </a:schemeClr>
              </a:solidFill>
              <a:latin typeface="Arial" panose="020B0604020202090204" pitchFamily="34" charset="0"/>
            </a:endParaRPr>
          </a:p>
        </p:txBody>
      </p:sp>
      <p:sp>
        <p:nvSpPr>
          <p:cNvPr id="56340" name="Line 18"/>
          <p:cNvSpPr>
            <a:spLocks noChangeShapeType="1"/>
          </p:cNvSpPr>
          <p:nvPr/>
        </p:nvSpPr>
        <p:spPr bwMode="auto">
          <a:xfrm flipV="1">
            <a:off x="6188078" y="3949700"/>
            <a:ext cx="3175" cy="1347788"/>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56341" name="Line 19"/>
          <p:cNvSpPr>
            <a:spLocks noChangeShapeType="1"/>
          </p:cNvSpPr>
          <p:nvPr/>
        </p:nvSpPr>
        <p:spPr bwMode="auto">
          <a:xfrm flipV="1">
            <a:off x="6794424" y="3023397"/>
            <a:ext cx="4762" cy="2287587"/>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56342" name="Line 20"/>
          <p:cNvSpPr>
            <a:spLocks noChangeShapeType="1"/>
          </p:cNvSpPr>
          <p:nvPr/>
        </p:nvSpPr>
        <p:spPr bwMode="auto">
          <a:xfrm flipV="1">
            <a:off x="7536163" y="3949700"/>
            <a:ext cx="3175" cy="1347788"/>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56343" name="Line 21"/>
          <p:cNvSpPr>
            <a:spLocks noChangeShapeType="1"/>
          </p:cNvSpPr>
          <p:nvPr/>
        </p:nvSpPr>
        <p:spPr bwMode="auto">
          <a:xfrm>
            <a:off x="3884616" y="5329241"/>
            <a:ext cx="1587" cy="109537"/>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solidFill>
                <a:schemeClr val="accent2">
                  <a:lumMod val="75000"/>
                </a:schemeClr>
              </a:solidFill>
            </a:endParaRPr>
          </a:p>
        </p:txBody>
      </p:sp>
      <p:sp>
        <p:nvSpPr>
          <p:cNvPr id="24" name="Line 6"/>
          <p:cNvSpPr>
            <a:spLocks noChangeShapeType="1"/>
          </p:cNvSpPr>
          <p:nvPr/>
        </p:nvSpPr>
        <p:spPr bwMode="auto">
          <a:xfrm>
            <a:off x="9984432" y="5327795"/>
            <a:ext cx="1588" cy="109538"/>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a:solidFill>
                <a:schemeClr val="accent2">
                  <a:lumMod val="75000"/>
                </a:schemeClr>
              </a:solidFill>
            </a:endParaRPr>
          </a:p>
        </p:txBody>
      </p:sp>
      <p:sp>
        <p:nvSpPr>
          <p:cNvPr id="25" name="Text Box 8"/>
          <p:cNvSpPr txBox="1">
            <a:spLocks noChangeArrowheads="1"/>
          </p:cNvSpPr>
          <p:nvPr/>
        </p:nvSpPr>
        <p:spPr bwMode="auto">
          <a:xfrm>
            <a:off x="9597956" y="5513328"/>
            <a:ext cx="7553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2016</a:t>
            </a:r>
            <a:endParaRPr lang="en-US" altLang="en-US" sz="2000" dirty="0">
              <a:solidFill>
                <a:schemeClr val="accent2">
                  <a:lumMod val="75000"/>
                </a:schemeClr>
              </a:solidFill>
              <a:latin typeface="Arial" panose="020B0604020202090204" pitchFamily="34" charset="0"/>
            </a:endParaRPr>
          </a:p>
        </p:txBody>
      </p:sp>
      <p:sp>
        <p:nvSpPr>
          <p:cNvPr id="26" name="Line 20"/>
          <p:cNvSpPr>
            <a:spLocks noChangeShapeType="1"/>
          </p:cNvSpPr>
          <p:nvPr/>
        </p:nvSpPr>
        <p:spPr bwMode="auto">
          <a:xfrm flipV="1">
            <a:off x="9984432" y="3899871"/>
            <a:ext cx="3175" cy="1347788"/>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27" name="Text Box 17"/>
          <p:cNvSpPr txBox="1">
            <a:spLocks noChangeArrowheads="1"/>
          </p:cNvSpPr>
          <p:nvPr/>
        </p:nvSpPr>
        <p:spPr bwMode="auto">
          <a:xfrm>
            <a:off x="9037347" y="3040279"/>
            <a:ext cx="18478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2016</a:t>
            </a:r>
            <a:endParaRPr lang="en-US" altLang="en-US" b="1"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BBR</a:t>
            </a:r>
            <a:endParaRPr lang="en-US" altLang="en-US" b="1"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Google</a:t>
            </a:r>
            <a:endParaRPr lang="en-US" altLang="en-US" dirty="0">
              <a:solidFill>
                <a:schemeClr val="accent2">
                  <a:lumMod val="75000"/>
                </a:schemeClr>
              </a:solidFill>
              <a:latin typeface="Arial" panose="020B0604020202090204" pitchFamily="34" charset="0"/>
            </a:endParaRPr>
          </a:p>
        </p:txBody>
      </p:sp>
      <p:sp>
        <p:nvSpPr>
          <p:cNvPr id="28" name="Text Box 8"/>
          <p:cNvSpPr txBox="1">
            <a:spLocks noChangeArrowheads="1"/>
          </p:cNvSpPr>
          <p:nvPr/>
        </p:nvSpPr>
        <p:spPr bwMode="auto">
          <a:xfrm>
            <a:off x="8520992" y="5516563"/>
            <a:ext cx="7553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2008</a:t>
            </a:r>
            <a:endParaRPr lang="en-US" altLang="en-US" sz="2000" dirty="0">
              <a:solidFill>
                <a:schemeClr val="accent2">
                  <a:lumMod val="75000"/>
                </a:schemeClr>
              </a:solidFill>
              <a:latin typeface="Arial" panose="020B0604020202090204" pitchFamily="34" charset="0"/>
            </a:endParaRPr>
          </a:p>
        </p:txBody>
      </p:sp>
      <p:sp>
        <p:nvSpPr>
          <p:cNvPr id="30" name="Text Box 17"/>
          <p:cNvSpPr txBox="1">
            <a:spLocks noChangeArrowheads="1"/>
          </p:cNvSpPr>
          <p:nvPr/>
        </p:nvSpPr>
        <p:spPr bwMode="auto">
          <a:xfrm>
            <a:off x="7961300" y="2351003"/>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2008</a:t>
            </a:r>
            <a:endParaRPr lang="en-US" altLang="en-US" dirty="0">
              <a:solidFill>
                <a:schemeClr val="accent2">
                  <a:lumMod val="75000"/>
                </a:schemeClr>
              </a:solidFill>
              <a:latin typeface="Arial" panose="020B0604020202090204" pitchFamily="34" charset="0"/>
            </a:endParaRPr>
          </a:p>
          <a:p>
            <a:pPr algn="ctr">
              <a:defRPr/>
            </a:pPr>
            <a:r>
              <a:rPr lang="en-US" altLang="zh-CN" b="1" dirty="0">
                <a:solidFill>
                  <a:schemeClr val="accent2">
                    <a:lumMod val="75000"/>
                  </a:schemeClr>
                </a:solidFill>
                <a:latin typeface="Arial" panose="020B0604020202090204" pitchFamily="34" charset="0"/>
              </a:rPr>
              <a:t>CUBIC</a:t>
            </a:r>
            <a:endParaRPr lang="en-US" altLang="en-US" b="1" dirty="0">
              <a:solidFill>
                <a:schemeClr val="accent2">
                  <a:lumMod val="75000"/>
                </a:schemeClr>
              </a:solidFill>
              <a:latin typeface="Arial" panose="020B0604020202090204" pitchFamily="34" charset="0"/>
            </a:endParaRPr>
          </a:p>
        </p:txBody>
      </p:sp>
      <p:sp>
        <p:nvSpPr>
          <p:cNvPr id="31" name="Line 19"/>
          <p:cNvSpPr>
            <a:spLocks noChangeShapeType="1"/>
          </p:cNvSpPr>
          <p:nvPr/>
        </p:nvSpPr>
        <p:spPr bwMode="auto">
          <a:xfrm flipV="1">
            <a:off x="8898660" y="2968052"/>
            <a:ext cx="4762" cy="2287587"/>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33" name="Line 20"/>
          <p:cNvSpPr>
            <a:spLocks noChangeShapeType="1"/>
          </p:cNvSpPr>
          <p:nvPr/>
        </p:nvSpPr>
        <p:spPr bwMode="auto">
          <a:xfrm flipV="1">
            <a:off x="8272620" y="3517173"/>
            <a:ext cx="18104" cy="1769495"/>
          </a:xfrm>
          <a:prstGeom prst="line">
            <a:avLst/>
          </a:prstGeom>
          <a:ln>
            <a:tailEnd type="arrow" w="med" len="med"/>
          </a:ln>
        </p:spPr>
        <p:style>
          <a:lnRef idx="1">
            <a:schemeClr val="accent4"/>
          </a:lnRef>
          <a:fillRef idx="0">
            <a:schemeClr val="accent4"/>
          </a:fillRef>
          <a:effectRef idx="0">
            <a:schemeClr val="accent4"/>
          </a:effectRef>
          <a:fontRef idx="minor">
            <a:schemeClr val="tx1"/>
          </a:fontRef>
        </p:style>
        <p:txBody>
          <a:bodyPr wrap="none" anchor="ctr"/>
          <a:lstStyle/>
          <a:p>
            <a:pPr algn="ctr">
              <a:defRPr/>
            </a:pPr>
            <a:endParaRPr lang="zh-CN" altLang="en-US">
              <a:solidFill>
                <a:schemeClr val="accent2">
                  <a:lumMod val="75000"/>
                </a:schemeClr>
              </a:solidFill>
            </a:endParaRPr>
          </a:p>
        </p:txBody>
      </p:sp>
      <p:sp>
        <p:nvSpPr>
          <p:cNvPr id="34" name="Text Box 17"/>
          <p:cNvSpPr txBox="1">
            <a:spLocks noChangeArrowheads="1"/>
          </p:cNvSpPr>
          <p:nvPr/>
        </p:nvSpPr>
        <p:spPr bwMode="auto">
          <a:xfrm>
            <a:off x="7345931" y="2941819"/>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dirty="0">
                <a:solidFill>
                  <a:schemeClr val="accent2">
                    <a:lumMod val="75000"/>
                  </a:schemeClr>
                </a:solidFill>
                <a:latin typeface="Arial" panose="020B0604020202090204" pitchFamily="34" charset="0"/>
              </a:rPr>
              <a:t>2004</a:t>
            </a:r>
            <a:endParaRPr lang="en-US" altLang="en-US" dirty="0">
              <a:solidFill>
                <a:schemeClr val="accent2">
                  <a:lumMod val="75000"/>
                </a:schemeClr>
              </a:solidFill>
              <a:latin typeface="Arial" panose="020B0604020202090204" pitchFamily="34" charset="0"/>
            </a:endParaRPr>
          </a:p>
          <a:p>
            <a:pPr algn="ctr">
              <a:defRPr/>
            </a:pPr>
            <a:r>
              <a:rPr lang="en-US" altLang="en-US" b="1" dirty="0">
                <a:solidFill>
                  <a:schemeClr val="accent2">
                    <a:lumMod val="75000"/>
                  </a:schemeClr>
                </a:solidFill>
                <a:latin typeface="Arial" panose="020B0604020202090204" pitchFamily="34" charset="0"/>
              </a:rPr>
              <a:t>BIC</a:t>
            </a:r>
            <a:endParaRPr lang="en-US" altLang="en-US" b="1" dirty="0">
              <a:solidFill>
                <a:schemeClr val="accent2">
                  <a:lumMod val="75000"/>
                </a:schemeClr>
              </a:solidFill>
              <a:latin typeface="Arial" panose="020B0604020202090204" pitchFamily="34" charset="0"/>
            </a:endParaRPr>
          </a:p>
        </p:txBody>
      </p:sp>
      <p:sp>
        <p:nvSpPr>
          <p:cNvPr id="35" name="Text Box 8"/>
          <p:cNvSpPr txBox="1">
            <a:spLocks noChangeArrowheads="1"/>
          </p:cNvSpPr>
          <p:nvPr/>
        </p:nvSpPr>
        <p:spPr bwMode="auto">
          <a:xfrm>
            <a:off x="7892188" y="5513328"/>
            <a:ext cx="7553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lgn="ctr">
              <a:defRPr/>
            </a:pPr>
            <a:r>
              <a:rPr lang="en-US" altLang="en-US" sz="2000" dirty="0">
                <a:solidFill>
                  <a:schemeClr val="accent2">
                    <a:lumMod val="75000"/>
                  </a:schemeClr>
                </a:solidFill>
                <a:latin typeface="Arial" panose="020B0604020202090204" pitchFamily="34" charset="0"/>
              </a:rPr>
              <a:t>2004</a:t>
            </a:r>
            <a:endParaRPr lang="en-US" altLang="en-US" sz="2000" dirty="0">
              <a:solidFill>
                <a:schemeClr val="accent2">
                  <a:lumMod val="75000"/>
                </a:schemeClr>
              </a:solidFill>
              <a:latin typeface="Arial" panose="020B0604020202090204" pitchFamily="34" charset="0"/>
            </a:endParaRPr>
          </a:p>
        </p:txBody>
      </p:sp>
      <p:sp>
        <p:nvSpPr>
          <p:cNvPr id="3" name="标题 2"/>
          <p:cNvSpPr>
            <a:spLocks noGrp="1"/>
          </p:cNvSpPr>
          <p:nvPr>
            <p:ph type="title"/>
          </p:nvPr>
        </p:nvSpPr>
        <p:spPr/>
        <p:txBody>
          <a:bodyPr/>
          <a:lstStyle/>
          <a:p>
            <a:r>
              <a:rPr lang="en-US" altLang="zh-CN" dirty="0"/>
              <a:t>TCP</a:t>
            </a:r>
            <a:r>
              <a:rPr lang="zh-CN" altLang="en-US" dirty="0"/>
              <a:t>协议的变迁</a:t>
            </a:r>
            <a:endParaRPr lang="zh-CN" altLang="en-US" dirty="0"/>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3D55662B-A723-6F40-94F5-C1DCF3295952}" type="slidenum">
              <a:rPr lang="en-US" altLang="zh-CN" sz="1500" b="0">
                <a:solidFill>
                  <a:schemeClr val="tx1"/>
                </a:solidFill>
              </a:rPr>
            </a:fld>
            <a:endParaRPr lang="en-US" altLang="zh-CN" sz="1500" b="0">
              <a:solidFill>
                <a:schemeClr val="tx1"/>
              </a:solidFill>
            </a:endParaRPr>
          </a:p>
        </p:txBody>
      </p:sp>
      <p:sp>
        <p:nvSpPr>
          <p:cNvPr id="47106" name="Rectangle 2"/>
          <p:cNvSpPr>
            <a:spLocks noGrp="1" noChangeArrowheads="1"/>
          </p:cNvSpPr>
          <p:nvPr>
            <p:ph type="title"/>
          </p:nvPr>
        </p:nvSpPr>
        <p:spPr/>
        <p:txBody>
          <a:bodyPr/>
          <a:lstStyle/>
          <a:p>
            <a:pPr eaLnBrk="1" hangingPunct="1"/>
            <a:r>
              <a:rPr lang="en-US" altLang="zh-CN">
                <a:ea typeface="SimSun" pitchFamily="2" charset="-122"/>
              </a:rPr>
              <a:t>Closed-loop versus open-loop</a:t>
            </a:r>
            <a:endParaRPr lang="en-US" altLang="zh-CN" b="0">
              <a:ea typeface="SimSun" pitchFamily="2" charset="-122"/>
            </a:endParaRPr>
          </a:p>
        </p:txBody>
      </p:sp>
      <p:sp>
        <p:nvSpPr>
          <p:cNvPr id="47107" name="Rectangle 3"/>
          <p:cNvSpPr>
            <a:spLocks noGrp="1" noChangeArrowheads="1"/>
          </p:cNvSpPr>
          <p:nvPr>
            <p:ph type="body" idx="1"/>
          </p:nvPr>
        </p:nvSpPr>
        <p:spPr/>
        <p:txBody>
          <a:bodyPr/>
          <a:lstStyle/>
          <a:p>
            <a:pPr eaLnBrk="1" hangingPunct="1">
              <a:lnSpc>
                <a:spcPct val="90000"/>
              </a:lnSpc>
            </a:pPr>
            <a:r>
              <a:rPr kumimoji="0" lang="en-US" altLang="zh-CN">
                <a:ea typeface="SimSun" pitchFamily="2" charset="-122"/>
              </a:rPr>
              <a:t>In control theoretic terms, systems that use feedback are called </a:t>
            </a:r>
            <a:r>
              <a:rPr kumimoji="0" lang="en-US" altLang="zh-CN" i="1">
                <a:ea typeface="SimSun" pitchFamily="2" charset="-122"/>
              </a:rPr>
              <a:t>closed-loop </a:t>
            </a:r>
            <a:r>
              <a:rPr kumimoji="0" lang="en-US" altLang="zh-CN">
                <a:ea typeface="SimSun" pitchFamily="2" charset="-122"/>
              </a:rPr>
              <a:t>control as opposed to </a:t>
            </a:r>
            <a:r>
              <a:rPr kumimoji="0" lang="en-US" altLang="zh-CN" i="1">
                <a:ea typeface="SimSun" pitchFamily="2" charset="-122"/>
              </a:rPr>
              <a:t>open-loop </a:t>
            </a:r>
            <a:r>
              <a:rPr kumimoji="0" lang="en-US" altLang="zh-CN">
                <a:ea typeface="SimSun" pitchFamily="2" charset="-122"/>
              </a:rPr>
              <a:t>control systems, which have no feedback.</a:t>
            </a:r>
            <a:endParaRPr kumimoji="0" lang="en-US" altLang="zh-CN">
              <a:ea typeface="SimSun" pitchFamily="2" charset="-122"/>
            </a:endParaRPr>
          </a:p>
          <a:p>
            <a:pPr eaLnBrk="1" hangingPunct="1">
              <a:lnSpc>
                <a:spcPct val="90000"/>
              </a:lnSpc>
            </a:pPr>
            <a:endParaRPr kumimoji="0" lang="en-US" altLang="zh-CN">
              <a:ea typeface="SimSun" pitchFamily="2" charset="-122"/>
            </a:endParaRPr>
          </a:p>
          <a:p>
            <a:pPr eaLnBrk="1" hangingPunct="1">
              <a:lnSpc>
                <a:spcPct val="90000"/>
              </a:lnSpc>
            </a:pPr>
            <a:r>
              <a:rPr kumimoji="0" lang="en-US" altLang="zh-CN">
                <a:ea typeface="SimSun" pitchFamily="2" charset="-122"/>
              </a:rPr>
              <a:t>Neglecting feedback is clearly not a good choice when it comes to dissolving network congestion</a:t>
            </a:r>
            <a:endParaRPr kumimoji="0" lang="en-US" altLang="zh-CN">
              <a:ea typeface="SimSun" pitchFamily="2" charset="-122"/>
            </a:endParaRPr>
          </a:p>
          <a:p>
            <a:pPr lvl="1" eaLnBrk="1" hangingPunct="1">
              <a:lnSpc>
                <a:spcPct val="90000"/>
              </a:lnSpc>
            </a:pPr>
            <a:r>
              <a:rPr kumimoji="0" lang="en-US" altLang="zh-CN">
                <a:ea typeface="SimSun" pitchFamily="2" charset="-122"/>
              </a:rPr>
              <a:t>dynamics of the system – the presence or absence of other flows</a:t>
            </a:r>
            <a:endParaRPr kumimoji="0" lang="en-US" altLang="zh-CN">
              <a:ea typeface="SimSun" pitchFamily="2" charset="-122"/>
            </a:endParaRPr>
          </a:p>
          <a:p>
            <a:pPr eaLnBrk="1" hangingPunct="1">
              <a:lnSpc>
                <a:spcPct val="90000"/>
              </a:lnSpc>
            </a:pPr>
            <a:endParaRPr kumimoji="0" lang="en-US" altLang="zh-CN">
              <a:ea typeface="SimSun"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C89B2D9B-AB7D-9141-8643-21E5E4F789EB}" type="slidenum">
              <a:rPr lang="en-US" altLang="zh-CN" sz="1500" b="0">
                <a:solidFill>
                  <a:schemeClr val="tx1"/>
                </a:solidFill>
              </a:rPr>
            </a:fld>
            <a:endParaRPr lang="en-US" altLang="zh-CN" sz="1500" b="0">
              <a:solidFill>
                <a:schemeClr val="tx1"/>
              </a:solidFill>
            </a:endParaRPr>
          </a:p>
        </p:txBody>
      </p:sp>
      <p:sp>
        <p:nvSpPr>
          <p:cNvPr id="48130" name="Rectangle 2"/>
          <p:cNvSpPr>
            <a:spLocks noGrp="1" noChangeArrowheads="1"/>
          </p:cNvSpPr>
          <p:nvPr>
            <p:ph type="title"/>
          </p:nvPr>
        </p:nvSpPr>
        <p:spPr/>
        <p:txBody>
          <a:bodyPr/>
          <a:lstStyle/>
          <a:p>
            <a:pPr eaLnBrk="1" hangingPunct="1"/>
            <a:r>
              <a:rPr lang="en-US" altLang="zh-CN">
                <a:ea typeface="SimSun" pitchFamily="2" charset="-122"/>
              </a:rPr>
              <a:t>Open-loop case</a:t>
            </a:r>
            <a:endParaRPr lang="en-US" altLang="zh-CN">
              <a:ea typeface="SimSun" pitchFamily="2" charset="-122"/>
            </a:endParaRPr>
          </a:p>
        </p:txBody>
      </p:sp>
      <p:sp>
        <p:nvSpPr>
          <p:cNvPr id="48131" name="Rectangle 3"/>
          <p:cNvSpPr>
            <a:spLocks noGrp="1" noChangeArrowheads="1"/>
          </p:cNvSpPr>
          <p:nvPr>
            <p:ph type="body" idx="1"/>
          </p:nvPr>
        </p:nvSpPr>
        <p:spPr/>
        <p:txBody>
          <a:bodyPr/>
          <a:lstStyle/>
          <a:p>
            <a:pPr eaLnBrk="1" hangingPunct="1"/>
            <a:r>
              <a:rPr kumimoji="0" lang="en-US" altLang="zh-CN">
                <a:ea typeface="SimSun" pitchFamily="2" charset="-122"/>
              </a:rPr>
              <a:t>applying open-loop control would mean using </a:t>
            </a:r>
            <a:r>
              <a:rPr kumimoji="0" lang="en-US" altLang="zh-CN" i="1">
                <a:ea typeface="SimSun" pitchFamily="2" charset="-122"/>
              </a:rPr>
              <a:t>a priori </a:t>
            </a:r>
            <a:r>
              <a:rPr kumimoji="0" lang="en-US" altLang="zh-CN">
                <a:ea typeface="SimSun" pitchFamily="2" charset="-122"/>
              </a:rPr>
              <a:t>knowledge about the network</a:t>
            </a:r>
            <a:endParaRPr kumimoji="0" lang="en-US" altLang="zh-CN">
              <a:ea typeface="SimSun" pitchFamily="2" charset="-122"/>
            </a:endParaRPr>
          </a:p>
          <a:p>
            <a:pPr lvl="1" eaLnBrk="1" hangingPunct="1"/>
            <a:r>
              <a:rPr kumimoji="0" lang="en-US" altLang="zh-CN">
                <a:ea typeface="SimSun" pitchFamily="2" charset="-122"/>
              </a:rPr>
              <a:t>for example, the bottleneck bandwidth</a:t>
            </a:r>
            <a:endParaRPr kumimoji="0" lang="en-US" altLang="zh-CN">
              <a:ea typeface="SimSun" pitchFamily="2" charset="-122"/>
            </a:endParaRPr>
          </a:p>
          <a:p>
            <a:pPr lvl="1" eaLnBrk="1" hangingPunct="1"/>
            <a:r>
              <a:rPr kumimoji="0" lang="en-US" altLang="zh-CN">
                <a:ea typeface="SimSun" pitchFamily="2" charset="-122"/>
              </a:rPr>
              <a:t>If the access link is the bottleneck, the sender thus can limit its sending rate without feedback </a:t>
            </a:r>
            <a:endParaRPr kumimoji="0" lang="en-US" altLang="zh-CN">
              <a:ea typeface="SimSun" pitchFamily="2" charset="-122"/>
            </a:endParaRPr>
          </a:p>
          <a:p>
            <a:pPr lvl="1" eaLnBrk="1" hangingPunct="1"/>
            <a:endParaRPr kumimoji="0" lang="en-US" altLang="zh-CN">
              <a:ea typeface="SimSun" pitchFamily="2" charset="-122"/>
            </a:endParaRPr>
          </a:p>
          <a:p>
            <a:pPr eaLnBrk="1" hangingPunct="1"/>
            <a:endParaRPr kumimoji="0" lang="en-US" altLang="zh-CN">
              <a:ea typeface="SimSun"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B2722E00-3BE6-5E41-9D81-606067C3A0EB}" type="slidenum">
              <a:rPr lang="en-US" altLang="zh-CN" sz="1500" b="0">
                <a:solidFill>
                  <a:schemeClr val="tx1"/>
                </a:solidFill>
              </a:rPr>
            </a:fld>
            <a:endParaRPr lang="en-US" altLang="zh-CN" sz="1500" b="0">
              <a:solidFill>
                <a:schemeClr val="tx1"/>
              </a:solidFill>
            </a:endParaRPr>
          </a:p>
        </p:txBody>
      </p:sp>
      <p:sp>
        <p:nvSpPr>
          <p:cNvPr id="51202" name="Rectangle 2"/>
          <p:cNvSpPr>
            <a:spLocks noGrp="1" noChangeArrowheads="1"/>
          </p:cNvSpPr>
          <p:nvPr>
            <p:ph type="title"/>
          </p:nvPr>
        </p:nvSpPr>
        <p:spPr/>
        <p:txBody>
          <a:bodyPr/>
          <a:lstStyle/>
          <a:p>
            <a:pPr eaLnBrk="1" hangingPunct="1"/>
            <a:r>
              <a:rPr lang="en-US" altLang="zh-CN">
                <a:ea typeface="SimSun" pitchFamily="2" charset="-122"/>
              </a:rPr>
              <a:t>Feedback</a:t>
            </a:r>
            <a:endParaRPr lang="en-US" altLang="zh-CN">
              <a:ea typeface="SimSun" pitchFamily="2" charset="-122"/>
            </a:endParaRPr>
          </a:p>
        </p:txBody>
      </p:sp>
      <p:sp>
        <p:nvSpPr>
          <p:cNvPr id="51203" name="Rectangle 3"/>
          <p:cNvSpPr>
            <a:spLocks noGrp="1" noChangeArrowheads="1"/>
          </p:cNvSpPr>
          <p:nvPr>
            <p:ph type="body" idx="1"/>
          </p:nvPr>
        </p:nvSpPr>
        <p:spPr/>
        <p:txBody>
          <a:bodyPr>
            <a:normAutofit/>
          </a:bodyPr>
          <a:lstStyle/>
          <a:p>
            <a:pPr eaLnBrk="1" hangingPunct="1">
              <a:lnSpc>
                <a:spcPct val="90000"/>
              </a:lnSpc>
            </a:pPr>
            <a:r>
              <a:rPr kumimoji="0" lang="en-US" altLang="zh-CN" sz="2800">
                <a:ea typeface="SimSun" pitchFamily="2" charset="-122"/>
              </a:rPr>
              <a:t>a general-purpose congestion control scheme will normally have the sender tune its rate on the basis of feedback from the receiver</a:t>
            </a: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a:p>
            <a:pPr eaLnBrk="1" hangingPunct="1">
              <a:lnSpc>
                <a:spcPct val="90000"/>
              </a:lnSpc>
            </a:pPr>
            <a:r>
              <a:rPr kumimoji="0" lang="en-US" altLang="zh-CN" sz="2800">
                <a:ea typeface="SimSun" pitchFamily="2" charset="-122"/>
              </a:rPr>
              <a:t>Recall that</a:t>
            </a:r>
            <a:endParaRPr kumimoji="0" lang="en-US" altLang="zh-CN" sz="2800">
              <a:ea typeface="SimSun" pitchFamily="2" charset="-122"/>
            </a:endParaRPr>
          </a:p>
          <a:p>
            <a:pPr lvl="1" eaLnBrk="1" hangingPunct="1">
              <a:lnSpc>
                <a:spcPct val="90000"/>
              </a:lnSpc>
            </a:pPr>
            <a:r>
              <a:rPr kumimoji="0" lang="en-US" altLang="zh-CN" sz="2000">
                <a:ea typeface="SimSun" pitchFamily="2" charset="-122"/>
              </a:rPr>
              <a:t>Measuring points: </a:t>
            </a:r>
            <a:r>
              <a:rPr kumimoji="0" lang="en-US" altLang="zh-CN" sz="2000">
                <a:solidFill>
                  <a:srgbClr val="FF0000"/>
                </a:solidFill>
                <a:ea typeface="SimSun" pitchFamily="2" charset="-122"/>
              </a:rPr>
              <a:t>intermediate nodes</a:t>
            </a:r>
            <a:r>
              <a:rPr kumimoji="0" lang="en-US" altLang="zh-CN" sz="2000">
                <a:ea typeface="SimSun" pitchFamily="2" charset="-122"/>
              </a:rPr>
              <a:t> </a:t>
            </a:r>
            <a:r>
              <a:rPr kumimoji="0" lang="en-US" altLang="zh-CN" sz="2000">
                <a:solidFill>
                  <a:srgbClr val="0066CC"/>
                </a:solidFill>
                <a:ea typeface="SimSun" pitchFamily="2" charset="-122"/>
              </a:rPr>
              <a:t>/receiver</a:t>
            </a:r>
            <a:r>
              <a:rPr kumimoji="0" lang="en-US" altLang="zh-CN" sz="2000">
                <a:ea typeface="SimSun" pitchFamily="2" charset="-122"/>
              </a:rPr>
              <a:t>.</a:t>
            </a:r>
            <a:endParaRPr kumimoji="0" lang="en-US" altLang="zh-CN" sz="2000">
              <a:ea typeface="SimSun" pitchFamily="2" charset="-122"/>
            </a:endParaRPr>
          </a:p>
          <a:p>
            <a:pPr lvl="1" eaLnBrk="1" hangingPunct="1">
              <a:lnSpc>
                <a:spcPct val="90000"/>
              </a:lnSpc>
            </a:pPr>
            <a:r>
              <a:rPr kumimoji="0" lang="en-US" altLang="zh-CN" sz="2000">
                <a:ea typeface="SimSun" pitchFamily="2" charset="-122"/>
              </a:rPr>
              <a:t>However adding measuring functions </a:t>
            </a:r>
            <a:r>
              <a:rPr kumimoji="0" lang="en-US" altLang="zh-CN" sz="2000">
                <a:solidFill>
                  <a:srgbClr val="FF0000"/>
                </a:solidFill>
                <a:ea typeface="SimSun" pitchFamily="2" charset="-122"/>
              </a:rPr>
              <a:t>within network</a:t>
            </a:r>
            <a:r>
              <a:rPr kumimoji="0" lang="en-US" altLang="zh-CN" sz="2000">
                <a:ea typeface="SimSun" pitchFamily="2" charset="-122"/>
              </a:rPr>
              <a:t> will complicate things significantly</a:t>
            </a:r>
            <a:endParaRPr kumimoji="0" lang="en-US" altLang="zh-CN" sz="2000">
              <a:ea typeface="SimSun" pitchFamily="2" charset="-122"/>
            </a:endParaRPr>
          </a:p>
          <a:p>
            <a:pPr eaLnBrk="1" hangingPunct="1">
              <a:lnSpc>
                <a:spcPct val="90000"/>
              </a:lnSpc>
            </a:pPr>
            <a:r>
              <a:rPr kumimoji="0" lang="en-US" altLang="zh-CN" sz="2800" i="1">
                <a:ea typeface="SimSun" pitchFamily="2" charset="-122"/>
              </a:rPr>
              <a:t>implicit </a:t>
            </a:r>
            <a:r>
              <a:rPr kumimoji="0" lang="en-US" altLang="zh-CN" sz="2800">
                <a:ea typeface="SimSun" pitchFamily="2" charset="-122"/>
              </a:rPr>
              <a:t>feedback</a:t>
            </a:r>
            <a:endParaRPr kumimoji="0" lang="en-US" altLang="zh-CN" sz="2800">
              <a:ea typeface="SimSun" pitchFamily="2" charset="-122"/>
            </a:endParaRPr>
          </a:p>
          <a:p>
            <a:pPr lvl="1" eaLnBrk="1" hangingPunct="1">
              <a:lnSpc>
                <a:spcPct val="90000"/>
              </a:lnSpc>
            </a:pPr>
            <a:r>
              <a:rPr kumimoji="0" lang="en-US" altLang="zh-CN" sz="2000">
                <a:ea typeface="SimSun" pitchFamily="2" charset="-122"/>
              </a:rPr>
              <a:t>measurements that are taken at the </a:t>
            </a:r>
            <a:r>
              <a:rPr kumimoji="0" lang="en-US" altLang="zh-CN" sz="2000">
                <a:solidFill>
                  <a:srgbClr val="0066CC"/>
                </a:solidFill>
                <a:ea typeface="SimSun" pitchFamily="2" charset="-122"/>
              </a:rPr>
              <a:t>receiver </a:t>
            </a:r>
            <a:r>
              <a:rPr kumimoji="0" lang="en-US" altLang="zh-CN" sz="2000">
                <a:ea typeface="SimSun" pitchFamily="2" charset="-122"/>
              </a:rPr>
              <a:t>and can be used to deduce what happens within the network.</a:t>
            </a:r>
            <a:endParaRPr kumimoji="0" lang="en-US" altLang="zh-CN" sz="2000">
              <a:ea typeface="SimSun" pitchFamily="2" charset="-122"/>
            </a:endParaRPr>
          </a:p>
          <a:p>
            <a:pPr lvl="1" eaLnBrk="1" hangingPunct="1">
              <a:lnSpc>
                <a:spcPct val="90000"/>
              </a:lnSpc>
            </a:pPr>
            <a:endParaRPr kumimoji="0" lang="en-US" altLang="zh-CN" sz="2000">
              <a:ea typeface="SimSun" pitchFamily="2" charset="-122"/>
            </a:endParaRPr>
          </a:p>
          <a:p>
            <a:pPr eaLnBrk="1" hangingPunct="1">
              <a:lnSpc>
                <a:spcPct val="90000"/>
              </a:lnSpc>
            </a:pPr>
            <a:endParaRPr kumimoji="0" lang="en-US" altLang="zh-CN" sz="2800">
              <a:ea typeface="SimSun" pitchFamily="2" charset="-122"/>
            </a:endParaRPr>
          </a:p>
          <a:p>
            <a:pPr eaLnBrk="1" hangingPunct="1">
              <a:lnSpc>
                <a:spcPct val="90000"/>
              </a:lnSpc>
            </a:pPr>
            <a:endParaRPr kumimoji="0" lang="en-US" altLang="zh-CN" sz="2800">
              <a:ea typeface="SimSun"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DA9DA1AD-7A1D-9649-B764-CF7C8128B921}" type="slidenum">
              <a:rPr lang="en-US" altLang="zh-CN" sz="1500" b="0">
                <a:solidFill>
                  <a:schemeClr val="tx1"/>
                </a:solidFill>
              </a:rPr>
            </a:fld>
            <a:endParaRPr lang="en-US" altLang="zh-CN" sz="1500" b="0">
              <a:solidFill>
                <a:schemeClr val="tx1"/>
              </a:solidFill>
            </a:endParaRPr>
          </a:p>
        </p:txBody>
      </p:sp>
      <p:sp>
        <p:nvSpPr>
          <p:cNvPr id="52226" name="Rectangle 2"/>
          <p:cNvSpPr>
            <a:spLocks noGrp="1" noChangeArrowheads="1"/>
          </p:cNvSpPr>
          <p:nvPr>
            <p:ph type="title"/>
          </p:nvPr>
        </p:nvSpPr>
        <p:spPr/>
        <p:txBody>
          <a:bodyPr/>
          <a:lstStyle/>
          <a:p>
            <a:pPr eaLnBrk="1" hangingPunct="1"/>
            <a:r>
              <a:rPr lang="en-US" altLang="zh-CN">
                <a:ea typeface="SimSun" pitchFamily="2" charset="-122"/>
              </a:rPr>
              <a:t>Implicit Feedback</a:t>
            </a:r>
            <a:endParaRPr lang="en-US" altLang="zh-CN">
              <a:ea typeface="SimSun" pitchFamily="2" charset="-122"/>
            </a:endParaRPr>
          </a:p>
        </p:txBody>
      </p:sp>
      <p:sp>
        <p:nvSpPr>
          <p:cNvPr id="52227" name="Rectangle 3"/>
          <p:cNvSpPr>
            <a:spLocks noGrp="1" noChangeArrowheads="1"/>
          </p:cNvSpPr>
          <p:nvPr>
            <p:ph type="body" idx="1"/>
          </p:nvPr>
        </p:nvSpPr>
        <p:spPr/>
        <p:txBody>
          <a:bodyPr/>
          <a:lstStyle/>
          <a:p>
            <a:pPr eaLnBrk="1" hangingPunct="1"/>
            <a:r>
              <a:rPr kumimoji="0" lang="en-US" altLang="zh-CN">
                <a:ea typeface="SimSun" pitchFamily="2" charset="-122"/>
              </a:rPr>
              <a:t>What can happen to a packet as it travels from source to destination? from an end-node perspective,</a:t>
            </a:r>
            <a:endParaRPr kumimoji="0" lang="en-US" altLang="zh-CN">
              <a:ea typeface="SimSun" pitchFamily="2" charset="-122"/>
            </a:endParaRPr>
          </a:p>
          <a:p>
            <a:pPr lvl="1" eaLnBrk="1" hangingPunct="1"/>
            <a:r>
              <a:rPr kumimoji="0" lang="en-US" altLang="zh-CN">
                <a:ea typeface="SimSun" pitchFamily="2" charset="-122"/>
              </a:rPr>
              <a:t>1. It can be delayed.</a:t>
            </a:r>
            <a:endParaRPr kumimoji="0" lang="en-US" altLang="zh-CN">
              <a:ea typeface="SimSun" pitchFamily="2" charset="-122"/>
            </a:endParaRPr>
          </a:p>
          <a:p>
            <a:pPr lvl="1" eaLnBrk="1" hangingPunct="1"/>
            <a:r>
              <a:rPr kumimoji="0" lang="en-US" altLang="zh-CN">
                <a:ea typeface="SimSun" pitchFamily="2" charset="-122"/>
              </a:rPr>
              <a:t>2. It can be dropped.</a:t>
            </a:r>
            <a:endParaRPr kumimoji="0" lang="en-US" altLang="zh-CN">
              <a:ea typeface="SimSun" pitchFamily="2" charset="-122"/>
            </a:endParaRPr>
          </a:p>
          <a:p>
            <a:pPr lvl="1" eaLnBrk="1" hangingPunct="1"/>
            <a:r>
              <a:rPr kumimoji="0" lang="en-US" altLang="zh-CN">
                <a:ea typeface="SimSun" pitchFamily="2" charset="-122"/>
              </a:rPr>
              <a:t>3. It can be changed.</a:t>
            </a:r>
            <a:endParaRPr kumimoji="0" lang="en-US" altLang="zh-CN">
              <a:ea typeface="SimSun" pitchFamily="2" charset="-122"/>
            </a:endParaRPr>
          </a:p>
          <a:p>
            <a:pPr lvl="1" eaLnBrk="1" hangingPunct="1"/>
            <a:endParaRPr kumimoji="0" lang="en-US" altLang="zh-CN">
              <a:ea typeface="SimSun" pitchFamily="2" charset="-122"/>
            </a:endParaRPr>
          </a:p>
          <a:p>
            <a:pPr eaLnBrk="1" hangingPunct="1"/>
            <a:endParaRPr kumimoji="0" lang="en-US" altLang="zh-CN">
              <a:ea typeface="SimSun"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91237BF6-E39B-BB48-A98C-2F12048EBABA}" type="slidenum">
              <a:rPr lang="en-US" altLang="zh-CN" sz="1500" b="0">
                <a:solidFill>
                  <a:schemeClr val="tx1"/>
                </a:solidFill>
              </a:rPr>
            </a:fld>
            <a:endParaRPr lang="en-US" altLang="zh-CN" sz="1500" b="0">
              <a:solidFill>
                <a:schemeClr val="tx1"/>
              </a:solidFill>
            </a:endParaRPr>
          </a:p>
        </p:txBody>
      </p:sp>
      <p:sp>
        <p:nvSpPr>
          <p:cNvPr id="53250" name="Rectangle 2"/>
          <p:cNvSpPr>
            <a:spLocks noGrp="1" noChangeArrowheads="1"/>
          </p:cNvSpPr>
          <p:nvPr>
            <p:ph type="title"/>
          </p:nvPr>
        </p:nvSpPr>
        <p:spPr/>
        <p:txBody>
          <a:bodyPr/>
          <a:lstStyle/>
          <a:p>
            <a:pPr eaLnBrk="1" hangingPunct="1"/>
            <a:r>
              <a:rPr lang="en-US" altLang="zh-CN">
                <a:ea typeface="SimSun" pitchFamily="2" charset="-122"/>
              </a:rPr>
              <a:t>Delay</a:t>
            </a:r>
            <a:endParaRPr lang="en-US" altLang="zh-CN">
              <a:ea typeface="SimSun" pitchFamily="2" charset="-122"/>
            </a:endParaRPr>
          </a:p>
        </p:txBody>
      </p:sp>
      <p:sp>
        <p:nvSpPr>
          <p:cNvPr id="53251" name="Rectangle 3"/>
          <p:cNvSpPr>
            <a:spLocks noGrp="1" noChangeArrowheads="1"/>
          </p:cNvSpPr>
          <p:nvPr>
            <p:ph type="body" idx="1"/>
          </p:nvPr>
        </p:nvSpPr>
        <p:spPr/>
        <p:txBody>
          <a:bodyPr/>
          <a:lstStyle/>
          <a:p>
            <a:pPr eaLnBrk="1" hangingPunct="1"/>
            <a:r>
              <a:rPr kumimoji="0" lang="en-US" altLang="zh-CN">
                <a:ea typeface="SimSun" pitchFamily="2" charset="-122"/>
              </a:rPr>
              <a:t>Delay can have several reasons:</a:t>
            </a:r>
            <a:endParaRPr kumimoji="0" lang="en-US" altLang="zh-CN">
              <a:ea typeface="SimSun" pitchFamily="2" charset="-122"/>
            </a:endParaRPr>
          </a:p>
          <a:p>
            <a:pPr lvl="1" eaLnBrk="1" hangingPunct="1"/>
            <a:r>
              <a:rPr kumimoji="0" lang="en-US" altLang="zh-CN">
                <a:ea typeface="SimSun" pitchFamily="2" charset="-122"/>
              </a:rPr>
              <a:t>Distance :sending a signal to a satellite and back again takes longer than sending it across an undersea cable</a:t>
            </a:r>
            <a:endParaRPr kumimoji="0" lang="en-US" altLang="zh-CN">
              <a:ea typeface="SimSun" pitchFamily="2" charset="-122"/>
            </a:endParaRPr>
          </a:p>
          <a:p>
            <a:pPr lvl="1" eaLnBrk="1" hangingPunct="1"/>
            <a:r>
              <a:rPr kumimoji="0" lang="en-US" altLang="zh-CN">
                <a:ea typeface="SimSun" pitchFamily="2" charset="-122"/>
              </a:rPr>
              <a:t>queuing processing in the involved nodes</a:t>
            </a:r>
            <a:endParaRPr kumimoji="0" lang="en-US" altLang="zh-CN">
              <a:ea typeface="SimSun" pitchFamily="2" charset="-122"/>
            </a:endParaRPr>
          </a:p>
          <a:p>
            <a:pPr lvl="1" eaLnBrk="1" hangingPunct="1"/>
            <a:r>
              <a:rPr kumimoji="0" lang="en-US" altLang="zh-CN">
                <a:ea typeface="SimSun" pitchFamily="2" charset="-122"/>
              </a:rPr>
              <a:t>or retransmissions at the link layer.</a:t>
            </a:r>
            <a:endParaRPr kumimoji="0" lang="en-US" altLang="zh-CN">
              <a:ea typeface="SimSun" pitchFamily="2" charset="-122"/>
            </a:endParaRPr>
          </a:p>
          <a:p>
            <a:pPr lvl="1" eaLnBrk="1" hangingPunct="1"/>
            <a:endParaRPr kumimoji="0" lang="en-US" altLang="zh-CN">
              <a:ea typeface="SimSun" pitchFamily="2" charset="-122"/>
            </a:endParaRPr>
          </a:p>
          <a:p>
            <a:pPr lvl="1" eaLnBrk="1" hangingPunct="1"/>
            <a:endParaRPr kumimoji="0" lang="en-US" altLang="zh-CN">
              <a:ea typeface="SimSun" pitchFamily="2" charset="-122"/>
            </a:endParaRPr>
          </a:p>
          <a:p>
            <a:pPr eaLnBrk="1" hangingPunct="1"/>
            <a:endParaRPr kumimoji="0" lang="en-US" altLang="zh-CN">
              <a:ea typeface="SimSun" pitchFamily="2"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3503F80D-A1A5-094D-8477-CE81158AC646}" type="slidenum">
              <a:rPr lang="en-US" altLang="zh-CN" sz="1500" b="0">
                <a:solidFill>
                  <a:schemeClr val="tx1"/>
                </a:solidFill>
              </a:rPr>
            </a:fld>
            <a:endParaRPr lang="en-US" altLang="zh-CN" sz="1500" b="0">
              <a:solidFill>
                <a:schemeClr val="tx1"/>
              </a:solidFill>
            </a:endParaRPr>
          </a:p>
        </p:txBody>
      </p:sp>
      <p:sp>
        <p:nvSpPr>
          <p:cNvPr id="54274" name="Rectangle 2"/>
          <p:cNvSpPr>
            <a:spLocks noGrp="1" noChangeArrowheads="1"/>
          </p:cNvSpPr>
          <p:nvPr>
            <p:ph type="title"/>
          </p:nvPr>
        </p:nvSpPr>
        <p:spPr/>
        <p:txBody>
          <a:bodyPr/>
          <a:lstStyle/>
          <a:p>
            <a:pPr eaLnBrk="1" hangingPunct="1"/>
            <a:r>
              <a:rPr lang="en-US" altLang="zh-CN">
                <a:ea typeface="SimSun" pitchFamily="2" charset="-122"/>
              </a:rPr>
              <a:t>Packet Drop</a:t>
            </a:r>
            <a:endParaRPr lang="en-US" altLang="zh-CN">
              <a:ea typeface="SimSun" pitchFamily="2" charset="-122"/>
            </a:endParaRPr>
          </a:p>
        </p:txBody>
      </p:sp>
      <p:sp>
        <p:nvSpPr>
          <p:cNvPr id="54275" name="Rectangle 3"/>
          <p:cNvSpPr>
            <a:spLocks noGrp="1" noChangeArrowheads="1"/>
          </p:cNvSpPr>
          <p:nvPr>
            <p:ph type="body" idx="1"/>
          </p:nvPr>
        </p:nvSpPr>
        <p:spPr/>
        <p:txBody>
          <a:bodyPr/>
          <a:lstStyle/>
          <a:p>
            <a:pPr eaLnBrk="1" hangingPunct="1"/>
            <a:r>
              <a:rPr kumimoji="0" lang="en-US" altLang="zh-CN">
                <a:ea typeface="SimSun" pitchFamily="2" charset="-122"/>
              </a:rPr>
              <a:t>a queue length is exceeded, </a:t>
            </a:r>
            <a:endParaRPr kumimoji="0" lang="en-US" altLang="zh-CN">
              <a:ea typeface="SimSun" pitchFamily="2" charset="-122"/>
            </a:endParaRPr>
          </a:p>
          <a:p>
            <a:pPr eaLnBrk="1" hangingPunct="1"/>
            <a:r>
              <a:rPr kumimoji="0" lang="en-US" altLang="zh-CN">
                <a:ea typeface="SimSun" pitchFamily="2" charset="-122"/>
              </a:rPr>
              <a:t>a user is not admitted, </a:t>
            </a:r>
            <a:endParaRPr kumimoji="0" lang="en-US" altLang="zh-CN">
              <a:ea typeface="SimSun" pitchFamily="2" charset="-122"/>
            </a:endParaRPr>
          </a:p>
          <a:p>
            <a:pPr eaLnBrk="1" hangingPunct="1"/>
            <a:r>
              <a:rPr kumimoji="0" lang="en-US" altLang="zh-CN">
                <a:ea typeface="SimSun" pitchFamily="2" charset="-122"/>
              </a:rPr>
              <a:t>equipment malfunctions,</a:t>
            </a:r>
            <a:endParaRPr kumimoji="0" lang="en-US" altLang="zh-CN">
              <a:ea typeface="SimSun" pitchFamily="2" charset="-122"/>
            </a:endParaRPr>
          </a:p>
          <a:p>
            <a:pPr eaLnBrk="1" hangingPunct="1"/>
            <a:r>
              <a:rPr kumimoji="0" lang="en-US" altLang="zh-CN">
                <a:ea typeface="SimSun" pitchFamily="2" charset="-122"/>
              </a:rPr>
              <a:t>link noise causes a checksum of relevance to intermediate systems to fail. (e.g. packet will be discarded upon checksum mismatch at router)</a:t>
            </a:r>
            <a:endParaRPr kumimoji="0" lang="en-US" altLang="zh-CN">
              <a:ea typeface="SimSun" pitchFamily="2" charset="-122"/>
            </a:endParaRPr>
          </a:p>
          <a:p>
            <a:pPr eaLnBrk="1" hangingPunct="1"/>
            <a:endParaRPr kumimoji="0" lang="en-US" altLang="zh-CN">
              <a:ea typeface="SimSun" pitchFamily="2"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A3400F27-D87D-8E4C-AB71-9CCCA9167F8B}" type="slidenum">
              <a:rPr lang="en-US" altLang="zh-CN" sz="1500" b="0">
                <a:solidFill>
                  <a:schemeClr val="tx1"/>
                </a:solidFill>
              </a:rPr>
            </a:fld>
            <a:endParaRPr lang="en-US" altLang="zh-CN" sz="1500" b="0">
              <a:solidFill>
                <a:schemeClr val="tx1"/>
              </a:solidFill>
            </a:endParaRPr>
          </a:p>
        </p:txBody>
      </p:sp>
      <p:sp>
        <p:nvSpPr>
          <p:cNvPr id="55298" name="Rectangle 2"/>
          <p:cNvSpPr>
            <a:spLocks noGrp="1" noChangeArrowheads="1"/>
          </p:cNvSpPr>
          <p:nvPr>
            <p:ph type="title"/>
          </p:nvPr>
        </p:nvSpPr>
        <p:spPr>
          <a:xfrm>
            <a:off x="2200275" y="690563"/>
            <a:ext cx="8467725" cy="1219200"/>
          </a:xfrm>
        </p:spPr>
        <p:txBody>
          <a:bodyPr>
            <a:normAutofit fontScale="90000"/>
          </a:bodyPr>
          <a:lstStyle/>
          <a:p>
            <a:pPr eaLnBrk="1" hangingPunct="1"/>
            <a:r>
              <a:rPr lang="en-US" altLang="zh-CN" b="0">
                <a:ea typeface="SimSun" pitchFamily="2" charset="-122"/>
              </a:rPr>
              <a:t>Changing a packet</a:t>
            </a:r>
            <a:br>
              <a:rPr lang="en-US" altLang="zh-CN" b="0">
                <a:ea typeface="SimSun" pitchFamily="2" charset="-122"/>
              </a:rPr>
            </a:br>
            <a:endParaRPr lang="en-US" altLang="zh-CN" b="0">
              <a:ea typeface="SimSun" pitchFamily="2" charset="-122"/>
            </a:endParaRPr>
          </a:p>
        </p:txBody>
      </p:sp>
      <p:sp>
        <p:nvSpPr>
          <p:cNvPr id="55299" name="Rectangle 3"/>
          <p:cNvSpPr>
            <a:spLocks noGrp="1" noChangeArrowheads="1"/>
          </p:cNvSpPr>
          <p:nvPr>
            <p:ph type="body" idx="1"/>
          </p:nvPr>
        </p:nvSpPr>
        <p:spPr/>
        <p:txBody>
          <a:bodyPr/>
          <a:lstStyle/>
          <a:p>
            <a:pPr eaLnBrk="1" hangingPunct="1"/>
            <a:r>
              <a:rPr kumimoji="0" lang="en-US" altLang="zh-CN">
                <a:ea typeface="SimSun" pitchFamily="2" charset="-122"/>
              </a:rPr>
              <a:t>altering its header or its content (payload).</a:t>
            </a:r>
            <a:endParaRPr kumimoji="0" lang="en-US" altLang="zh-CN">
              <a:ea typeface="SimSun" pitchFamily="2" charset="-122"/>
            </a:endParaRPr>
          </a:p>
          <a:p>
            <a:pPr eaLnBrk="1" hangingPunct="1"/>
            <a:endParaRPr kumimoji="0" lang="en-US" altLang="zh-CN">
              <a:ea typeface="SimSun" pitchFamily="2" charset="-122"/>
            </a:endParaRPr>
          </a:p>
          <a:p>
            <a:pPr eaLnBrk="1" hangingPunct="1"/>
            <a:endParaRPr kumimoji="0" lang="en-US" altLang="zh-CN">
              <a:ea typeface="SimSun" pitchFamily="2" charset="-122"/>
            </a:endParaRPr>
          </a:p>
          <a:p>
            <a:pPr eaLnBrk="1" hangingPunct="1"/>
            <a:endParaRPr kumimoji="0" lang="en-US" altLang="zh-CN">
              <a:ea typeface="SimSun" pitchFamily="2" charset="-122"/>
            </a:endParaRPr>
          </a:p>
          <a:p>
            <a:pPr eaLnBrk="1" hangingPunct="1"/>
            <a:r>
              <a:rPr kumimoji="0" lang="en-US" altLang="zh-CN">
                <a:ea typeface="SimSun" pitchFamily="2" charset="-122"/>
              </a:rPr>
              <a:t>How do we choose a feedback?</a:t>
            </a:r>
            <a:endParaRPr kumimoji="0" lang="en-US" altLang="zh-CN">
              <a:ea typeface="SimSun" pitchFamily="2" charset="-122"/>
            </a:endParaRPr>
          </a:p>
          <a:p>
            <a:pPr lvl="1" eaLnBrk="1" hangingPunct="1"/>
            <a:r>
              <a:rPr kumimoji="0" lang="en-US" altLang="zh-CN">
                <a:ea typeface="SimSun" pitchFamily="2" charset="-122"/>
              </a:rPr>
              <a:t>…</a:t>
            </a:r>
            <a:endParaRPr kumimoji="0" lang="en-US" altLang="zh-CN">
              <a:ea typeface="SimSun" pitchFamily="2"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9C3BD381-E154-BB4C-9B7B-3E0D87ED10B6}" type="slidenum">
              <a:rPr lang="en-US" altLang="zh-CN" sz="1500" b="0">
                <a:solidFill>
                  <a:schemeClr val="tx1"/>
                </a:solidFill>
              </a:rPr>
            </a:fld>
            <a:endParaRPr lang="en-US" altLang="zh-CN" sz="1500" b="0">
              <a:solidFill>
                <a:schemeClr val="tx1"/>
              </a:solidFill>
            </a:endParaRPr>
          </a:p>
        </p:txBody>
      </p:sp>
      <p:sp>
        <p:nvSpPr>
          <p:cNvPr id="56322" name="Rectangle 2"/>
          <p:cNvSpPr>
            <a:spLocks noGrp="1" noChangeArrowheads="1"/>
          </p:cNvSpPr>
          <p:nvPr>
            <p:ph type="title"/>
          </p:nvPr>
        </p:nvSpPr>
        <p:spPr/>
        <p:txBody>
          <a:bodyPr/>
          <a:lstStyle/>
          <a:p>
            <a:pPr eaLnBrk="1" hangingPunct="1"/>
            <a:r>
              <a:rPr lang="en-US" altLang="zh-CN" b="0">
                <a:ea typeface="SimSun" pitchFamily="2" charset="-122"/>
              </a:rPr>
              <a:t>Queue</a:t>
            </a:r>
            <a:endParaRPr lang="en-US" altLang="zh-CN" b="0">
              <a:ea typeface="SimSun" pitchFamily="2" charset="-122"/>
            </a:endParaRPr>
          </a:p>
        </p:txBody>
      </p:sp>
      <p:sp>
        <p:nvSpPr>
          <p:cNvPr id="56323" name="Rectangle 3"/>
          <p:cNvSpPr>
            <a:spLocks noGrp="1" noChangeArrowheads="1"/>
          </p:cNvSpPr>
          <p:nvPr>
            <p:ph type="body" idx="1"/>
          </p:nvPr>
        </p:nvSpPr>
        <p:spPr/>
        <p:txBody>
          <a:bodyPr/>
          <a:lstStyle/>
          <a:p>
            <a:pPr eaLnBrk="1" hangingPunct="1">
              <a:lnSpc>
                <a:spcPct val="80000"/>
              </a:lnSpc>
            </a:pPr>
            <a:r>
              <a:rPr kumimoji="0" lang="en-US" altLang="zh-CN" sz="2800">
                <a:ea typeface="SimSun" pitchFamily="2" charset="-122"/>
              </a:rPr>
              <a:t>Good news: ‘queue’ was mentioned twice</a:t>
            </a:r>
            <a:endParaRPr kumimoji="0" lang="en-US" altLang="zh-CN" sz="2800">
              <a:ea typeface="SimSun" pitchFamily="2" charset="-122"/>
            </a:endParaRPr>
          </a:p>
          <a:p>
            <a:pPr lvl="1" eaLnBrk="1" hangingPunct="1">
              <a:lnSpc>
                <a:spcPct val="80000"/>
              </a:lnSpc>
            </a:pPr>
            <a:r>
              <a:rPr kumimoji="0" lang="en-US" altLang="zh-CN" sz="2000">
                <a:ea typeface="SimSun" pitchFamily="2" charset="-122"/>
              </a:rPr>
              <a:t>Delay and drop</a:t>
            </a:r>
            <a:endParaRPr kumimoji="0" lang="en-US" altLang="zh-CN" sz="2000">
              <a:ea typeface="SimSun" pitchFamily="2" charset="-122"/>
            </a:endParaRPr>
          </a:p>
          <a:p>
            <a:pPr lvl="1" eaLnBrk="1" hangingPunct="1">
              <a:lnSpc>
                <a:spcPct val="80000"/>
              </a:lnSpc>
            </a:pPr>
            <a:r>
              <a:rPr kumimoji="0" lang="en-US" altLang="zh-CN" sz="2000">
                <a:ea typeface="SimSun" pitchFamily="2" charset="-122"/>
              </a:rPr>
              <a:t>at least the factors ‘delay’ and ‘packet dropped’ can indicate congestion.</a:t>
            </a:r>
            <a:endParaRPr kumimoji="0" lang="en-US" altLang="zh-CN" sz="2000">
              <a:ea typeface="SimSun" pitchFamily="2" charset="-122"/>
            </a:endParaRPr>
          </a:p>
          <a:p>
            <a:pPr eaLnBrk="1" hangingPunct="1">
              <a:lnSpc>
                <a:spcPct val="80000"/>
              </a:lnSpc>
            </a:pPr>
            <a:r>
              <a:rPr kumimoji="0" lang="en-US" altLang="zh-CN" sz="2800">
                <a:ea typeface="SimSun" pitchFamily="2" charset="-122"/>
              </a:rPr>
              <a:t>Bad news: </a:t>
            </a:r>
            <a:endParaRPr kumimoji="0" lang="en-US" altLang="zh-CN" sz="2800">
              <a:ea typeface="SimSun" pitchFamily="2" charset="-122"/>
            </a:endParaRPr>
          </a:p>
          <a:p>
            <a:pPr lvl="1" eaLnBrk="1" hangingPunct="1">
              <a:lnSpc>
                <a:spcPct val="80000"/>
              </a:lnSpc>
            </a:pPr>
            <a:r>
              <a:rPr kumimoji="0" lang="en-US" altLang="zh-CN" sz="2000">
                <a:ea typeface="SimSun" pitchFamily="2" charset="-122"/>
              </a:rPr>
              <a:t>Each can happen to a packet can have quite a variety of reasons</a:t>
            </a:r>
            <a:endParaRPr kumimoji="0" lang="en-US" altLang="zh-CN" sz="2000">
              <a:ea typeface="SimSun" pitchFamily="2" charset="-122"/>
            </a:endParaRPr>
          </a:p>
          <a:p>
            <a:pPr eaLnBrk="1" hangingPunct="1">
              <a:lnSpc>
                <a:spcPct val="80000"/>
              </a:lnSpc>
            </a:pPr>
            <a:r>
              <a:rPr kumimoji="0" lang="en-US" altLang="zh-CN" sz="2800">
                <a:ea typeface="SimSun" pitchFamily="2" charset="-122"/>
              </a:rPr>
              <a:t>Relying on these factors therefore means that implicit assumptions are made about the network </a:t>
            </a:r>
            <a:endParaRPr kumimoji="0" lang="en-US" altLang="zh-CN" sz="2800">
              <a:ea typeface="SimSun" pitchFamily="2" charset="-122"/>
            </a:endParaRPr>
          </a:p>
          <a:p>
            <a:pPr lvl="1" eaLnBrk="1" hangingPunct="1">
              <a:lnSpc>
                <a:spcPct val="80000"/>
              </a:lnSpc>
            </a:pPr>
            <a:r>
              <a:rPr kumimoji="0" lang="en-US" altLang="zh-CN" sz="2000">
                <a:ea typeface="SimSun" pitchFamily="2" charset="-122"/>
              </a:rPr>
              <a:t>e.g. assuming that increased delay always indicates queue growth could mean that it is assumed that a series of packets will be routed along the same path).</a:t>
            </a:r>
            <a:endParaRPr kumimoji="0" lang="en-US" altLang="zh-CN" sz="2000">
              <a:ea typeface="SimSun" pitchFamily="2" charset="-122"/>
            </a:endParaRPr>
          </a:p>
          <a:p>
            <a:pPr eaLnBrk="1" hangingPunct="1">
              <a:lnSpc>
                <a:spcPct val="80000"/>
              </a:lnSpc>
            </a:pPr>
            <a:endParaRPr kumimoji="0" lang="en-US" altLang="zh-CN" sz="2800">
              <a:ea typeface="SimSun" pitchFamily="2" charset="-122"/>
            </a:endParaRPr>
          </a:p>
          <a:p>
            <a:pPr lvl="1" eaLnBrk="1" hangingPunct="1">
              <a:lnSpc>
                <a:spcPct val="80000"/>
              </a:lnSpc>
            </a:pPr>
            <a:endParaRPr kumimoji="0" lang="en-US" altLang="zh-CN" sz="2000">
              <a:ea typeface="SimSun" pitchFamily="2" charset="-122"/>
            </a:endParaRPr>
          </a:p>
          <a:p>
            <a:pPr eaLnBrk="1" hangingPunct="1">
              <a:lnSpc>
                <a:spcPct val="80000"/>
              </a:lnSpc>
            </a:pPr>
            <a:endParaRPr kumimoji="0" lang="en-US" altLang="zh-CN" sz="2800">
              <a:ea typeface="SimSun"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061C8F9E-1AA7-BB45-8787-1B7BFFBD2062}" type="slidenum">
              <a:rPr lang="en-US" altLang="zh-CN" sz="1500" b="0">
                <a:solidFill>
                  <a:schemeClr val="tx1"/>
                </a:solidFill>
              </a:rPr>
            </a:fld>
            <a:endParaRPr lang="en-US" altLang="zh-CN" sz="1500" b="0">
              <a:solidFill>
                <a:schemeClr val="tx1"/>
              </a:solidFill>
            </a:endParaRPr>
          </a:p>
        </p:txBody>
      </p:sp>
      <p:sp>
        <p:nvSpPr>
          <p:cNvPr id="61442" name="Rectangle 2"/>
          <p:cNvSpPr>
            <a:spLocks noGrp="1" noChangeArrowheads="1"/>
          </p:cNvSpPr>
          <p:nvPr>
            <p:ph type="title"/>
          </p:nvPr>
        </p:nvSpPr>
        <p:spPr/>
        <p:txBody>
          <a:bodyPr/>
          <a:lstStyle/>
          <a:p>
            <a:pPr eaLnBrk="1" hangingPunct="1"/>
            <a:r>
              <a:rPr lang="en-US" altLang="zh-CN">
                <a:ea typeface="SimSun" pitchFamily="2" charset="-122"/>
              </a:rPr>
              <a:t>Packet loss</a:t>
            </a:r>
            <a:endParaRPr lang="en-US" altLang="zh-CN">
              <a:ea typeface="SimSun" pitchFamily="2" charset="-122"/>
            </a:endParaRPr>
          </a:p>
        </p:txBody>
      </p:sp>
      <p:sp>
        <p:nvSpPr>
          <p:cNvPr id="360451" name="Rectangle 3"/>
          <p:cNvSpPr>
            <a:spLocks noGrp="1" noChangeArrowheads="1"/>
          </p:cNvSpPr>
          <p:nvPr>
            <p:ph type="body" idx="1"/>
          </p:nvPr>
        </p:nvSpPr>
        <p:spPr/>
        <p:txBody>
          <a:bodyPr/>
          <a:lstStyle/>
          <a:p>
            <a:pPr eaLnBrk="1" hangingPunct="1">
              <a:lnSpc>
                <a:spcPct val="90000"/>
              </a:lnSpc>
            </a:pPr>
            <a:r>
              <a:rPr kumimoji="0" lang="en-US" altLang="zh-CN">
                <a:ea typeface="SimSun" pitchFamily="2" charset="-122"/>
              </a:rPr>
              <a:t>Packet loss can be regarded as an the implicit feedback</a:t>
            </a:r>
            <a:endParaRPr kumimoji="0" lang="en-US" altLang="zh-CN">
              <a:ea typeface="SimSun" pitchFamily="2" charset="-122"/>
            </a:endParaRPr>
          </a:p>
          <a:p>
            <a:pPr eaLnBrk="1" hangingPunct="1">
              <a:lnSpc>
                <a:spcPct val="90000"/>
              </a:lnSpc>
            </a:pPr>
            <a:endParaRPr kumimoji="0" lang="en-US" altLang="zh-CN">
              <a:ea typeface="SimSun" pitchFamily="2" charset="-122"/>
            </a:endParaRPr>
          </a:p>
          <a:p>
            <a:pPr eaLnBrk="1" hangingPunct="1">
              <a:lnSpc>
                <a:spcPct val="90000"/>
              </a:lnSpc>
            </a:pPr>
            <a:endParaRPr kumimoji="0" lang="en-US" altLang="zh-CN">
              <a:ea typeface="SimSun" pitchFamily="2" charset="-122"/>
            </a:endParaRPr>
          </a:p>
          <a:p>
            <a:pPr eaLnBrk="1" hangingPunct="1">
              <a:lnSpc>
                <a:spcPct val="90000"/>
              </a:lnSpc>
            </a:pPr>
            <a:r>
              <a:rPr kumimoji="0" lang="en-US" altLang="zh-CN">
                <a:ea typeface="SimSun" pitchFamily="2" charset="-122"/>
              </a:rPr>
              <a:t>What the problem?</a:t>
            </a:r>
            <a:endParaRPr kumimoji="0" lang="en-US" altLang="zh-CN">
              <a:ea typeface="SimSun" pitchFamily="2" charset="-122"/>
            </a:endParaRPr>
          </a:p>
          <a:p>
            <a:pPr lvl="1" eaLnBrk="1" hangingPunct="1">
              <a:lnSpc>
                <a:spcPct val="90000"/>
              </a:lnSpc>
            </a:pPr>
            <a:r>
              <a:rPr kumimoji="0" lang="en-US" altLang="zh-CN">
                <a:ea typeface="SimSun" pitchFamily="2" charset="-122"/>
              </a:rPr>
              <a:t>Provided that packets are mainly dropped when queues overflow;</a:t>
            </a:r>
            <a:endParaRPr kumimoji="0" lang="en-US" altLang="zh-CN">
              <a:ea typeface="SimSun" pitchFamily="2" charset="-122"/>
            </a:endParaRPr>
          </a:p>
          <a:p>
            <a:pPr lvl="1" eaLnBrk="1" hangingPunct="1">
              <a:lnSpc>
                <a:spcPct val="90000"/>
              </a:lnSpc>
            </a:pPr>
            <a:r>
              <a:rPr kumimoji="0" lang="en-US" altLang="zh-CN">
                <a:ea typeface="SimSun" pitchFamily="2" charset="-122"/>
              </a:rPr>
              <a:t>For wireless</a:t>
            </a:r>
            <a:endParaRPr kumimoji="0" lang="en-US" altLang="zh-CN">
              <a:ea typeface="SimSun" pitchFamily="2" charset="-122"/>
            </a:endParaRPr>
          </a:p>
          <a:p>
            <a:pPr lvl="2" eaLnBrk="1" hangingPunct="1">
              <a:lnSpc>
                <a:spcPct val="90000"/>
              </a:lnSpc>
            </a:pPr>
            <a:r>
              <a:rPr kumimoji="0" lang="en-US" altLang="zh-CN">
                <a:ea typeface="SimSun" pitchFamily="2" charset="-122"/>
              </a:rPr>
              <a:t>wireless (and therefore noisy) Internet connections poses a problem because it leads to a misinterpretation of packet loss;</a:t>
            </a:r>
            <a:endParaRPr kumimoji="0" lang="en-US" altLang="zh-CN">
              <a:ea typeface="SimSun" pitchFamily="2" charset="-122"/>
            </a:endParaRPr>
          </a:p>
          <a:p>
            <a:pPr lvl="1" eaLnBrk="1" hangingPunct="1">
              <a:lnSpc>
                <a:spcPct val="90000"/>
              </a:lnSpc>
            </a:pPr>
            <a:endParaRPr kumimoji="0" lang="en-US" altLang="zh-CN">
              <a:ea typeface="SimSun" pitchFamily="2" charset="-122"/>
            </a:endParaRPr>
          </a:p>
          <a:p>
            <a:pPr lvl="1" eaLnBrk="1" hangingPunct="1">
              <a:lnSpc>
                <a:spcPct val="90000"/>
              </a:lnSpc>
            </a:pPr>
            <a:endParaRPr kumimoji="0" lang="en-US" altLang="zh-CN">
              <a:ea typeface="SimSun"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4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b="1">
                <a:solidFill>
                  <a:srgbClr val="FF0000"/>
                </a:solidFill>
                <a:latin typeface="Arial" panose="020B0604020202090204" pitchFamily="34" charset="0"/>
                <a:ea typeface="SimSun" pitchFamily="2" charset="-122"/>
              </a:defRPr>
            </a:lvl1pPr>
            <a:lvl2pPr marL="742950" indent="-285750">
              <a:defRPr sz="1300" b="1">
                <a:solidFill>
                  <a:srgbClr val="FF0000"/>
                </a:solidFill>
                <a:latin typeface="Arial" panose="020B0604020202090204" pitchFamily="34" charset="0"/>
                <a:ea typeface="SimSun" pitchFamily="2" charset="-122"/>
              </a:defRPr>
            </a:lvl2pPr>
            <a:lvl3pPr marL="1143000" indent="-228600">
              <a:defRPr sz="1300" b="1">
                <a:solidFill>
                  <a:srgbClr val="FF0000"/>
                </a:solidFill>
                <a:latin typeface="Arial" panose="020B0604020202090204" pitchFamily="34" charset="0"/>
                <a:ea typeface="SimSun" pitchFamily="2" charset="-122"/>
              </a:defRPr>
            </a:lvl3pPr>
            <a:lvl4pPr marL="1600200" indent="-228600">
              <a:defRPr sz="1300" b="1">
                <a:solidFill>
                  <a:srgbClr val="FF0000"/>
                </a:solidFill>
                <a:latin typeface="Arial" panose="020B0604020202090204" pitchFamily="34" charset="0"/>
                <a:ea typeface="SimSun" pitchFamily="2" charset="-122"/>
              </a:defRPr>
            </a:lvl4pPr>
            <a:lvl5pPr marL="2057400" indent="-228600">
              <a:defRPr sz="1300" b="1">
                <a:solidFill>
                  <a:srgbClr val="FF0000"/>
                </a:solidFill>
                <a:latin typeface="Arial" panose="020B0604020202090204" pitchFamily="34" charset="0"/>
                <a:ea typeface="SimSun" pitchFamily="2" charset="-122"/>
              </a:defRPr>
            </a:lvl5pPr>
            <a:lvl6pPr marL="25146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6pPr>
            <a:lvl7pPr marL="29718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7pPr>
            <a:lvl8pPr marL="34290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8pPr>
            <a:lvl9pPr marL="3886200" indent="-228600" algn="r" fontAlgn="base">
              <a:spcBef>
                <a:spcPct val="50000"/>
              </a:spcBef>
              <a:spcAft>
                <a:spcPct val="0"/>
              </a:spcAft>
              <a:defRPr sz="1300" b="1">
                <a:solidFill>
                  <a:srgbClr val="FF0000"/>
                </a:solidFill>
                <a:latin typeface="Arial" panose="020B0604020202090204" pitchFamily="34" charset="0"/>
                <a:ea typeface="SimSun" pitchFamily="2" charset="-122"/>
              </a:defRPr>
            </a:lvl9pPr>
          </a:lstStyle>
          <a:p>
            <a:fld id="{3BDDE17A-F143-AF49-B946-D0D58D2D8E0B}" type="slidenum">
              <a:rPr lang="en-US" altLang="zh-CN" sz="1500" b="0">
                <a:solidFill>
                  <a:schemeClr val="tx1"/>
                </a:solidFill>
              </a:rPr>
            </a:fld>
            <a:endParaRPr lang="en-US" altLang="zh-CN" sz="1500" b="0">
              <a:solidFill>
                <a:schemeClr val="tx1"/>
              </a:solidFill>
            </a:endParaRPr>
          </a:p>
        </p:txBody>
      </p:sp>
      <p:sp>
        <p:nvSpPr>
          <p:cNvPr id="62466" name="Rectangle 2"/>
          <p:cNvSpPr>
            <a:spLocks noGrp="1" noChangeArrowheads="1"/>
          </p:cNvSpPr>
          <p:nvPr>
            <p:ph type="title"/>
          </p:nvPr>
        </p:nvSpPr>
        <p:spPr/>
        <p:txBody>
          <a:bodyPr/>
          <a:lstStyle/>
          <a:p>
            <a:pPr eaLnBrk="1" hangingPunct="1"/>
            <a:r>
              <a:rPr lang="en-US" altLang="zh-CN">
                <a:ea typeface="SimSun" pitchFamily="2" charset="-122"/>
              </a:rPr>
              <a:t>Binary feedback</a:t>
            </a:r>
            <a:endParaRPr lang="en-US" altLang="zh-CN" b="0">
              <a:ea typeface="SimSun" pitchFamily="2" charset="-122"/>
            </a:endParaRPr>
          </a:p>
        </p:txBody>
      </p:sp>
      <p:sp>
        <p:nvSpPr>
          <p:cNvPr id="62467" name="Rectangle 3"/>
          <p:cNvSpPr>
            <a:spLocks noGrp="1" noChangeArrowheads="1"/>
          </p:cNvSpPr>
          <p:nvPr>
            <p:ph type="body" idx="1"/>
          </p:nvPr>
        </p:nvSpPr>
        <p:spPr/>
        <p:txBody>
          <a:bodyPr/>
          <a:lstStyle/>
          <a:p>
            <a:pPr eaLnBrk="1" hangingPunct="1"/>
            <a:r>
              <a:rPr kumimoji="0" lang="en-US" altLang="zh-CN" sz="2800">
                <a:ea typeface="SimSun" pitchFamily="2" charset="-122"/>
              </a:rPr>
              <a:t>let us once again focus on the simplest case:</a:t>
            </a:r>
            <a:endParaRPr kumimoji="0" lang="en-US" altLang="zh-CN" sz="2800">
              <a:ea typeface="SimSun" pitchFamily="2" charset="-122"/>
            </a:endParaRPr>
          </a:p>
          <a:p>
            <a:pPr lvl="1" eaLnBrk="1" hangingPunct="1"/>
            <a:r>
              <a:rPr kumimoji="0" lang="en-US" altLang="zh-CN" sz="2000">
                <a:ea typeface="SimSun" pitchFamily="2" charset="-122"/>
              </a:rPr>
              <a:t>a notification that tells the source ‘there was congestion’.</a:t>
            </a:r>
            <a:endParaRPr kumimoji="0" lang="en-US" altLang="zh-CN" sz="2000">
              <a:ea typeface="SimSun" pitchFamily="2" charset="-122"/>
            </a:endParaRPr>
          </a:p>
          <a:p>
            <a:pPr eaLnBrk="1" hangingPunct="1"/>
            <a:r>
              <a:rPr kumimoji="0" lang="en-US" altLang="zh-CN" sz="2800">
                <a:ea typeface="SimSun" pitchFamily="2" charset="-122"/>
              </a:rPr>
              <a:t>What can a sender do in response to a notification that simply informs it that the network is congested?</a:t>
            </a:r>
            <a:endParaRPr kumimoji="0" lang="en-US" altLang="zh-CN" sz="2800">
              <a:ea typeface="SimSun" pitchFamily="2" charset="-122"/>
            </a:endParaRPr>
          </a:p>
          <a:p>
            <a:pPr lvl="1" eaLnBrk="1" hangingPunct="1"/>
            <a:r>
              <a:rPr kumimoji="0" lang="en-US" altLang="zh-CN" sz="2000">
                <a:ea typeface="SimSun" pitchFamily="2" charset="-122"/>
              </a:rPr>
              <a:t>Obviously, in order to avoid congestion collapse, it should reduce its rate.</a:t>
            </a:r>
            <a:endParaRPr kumimoji="0" lang="en-US" altLang="zh-CN" sz="2000">
              <a:ea typeface="SimSun" pitchFamily="2" charset="-122"/>
            </a:endParaRPr>
          </a:p>
          <a:p>
            <a:pPr eaLnBrk="1" hangingPunct="1"/>
            <a:r>
              <a:rPr kumimoji="0" lang="en-US" altLang="zh-CN" sz="2800">
                <a:ea typeface="SimSun" pitchFamily="2" charset="-122"/>
              </a:rPr>
              <a:t>If there was no congestion</a:t>
            </a:r>
            <a:endParaRPr kumimoji="0" lang="en-US" altLang="zh-CN" sz="2800">
              <a:ea typeface="SimSun" pitchFamily="2" charset="-122"/>
            </a:endParaRPr>
          </a:p>
          <a:p>
            <a:pPr lvl="1" eaLnBrk="1" hangingPunct="1"/>
            <a:r>
              <a:rPr kumimoji="0" lang="en-US" altLang="zh-CN" sz="2000">
                <a:ea typeface="SimSun" pitchFamily="2" charset="-122"/>
              </a:rPr>
              <a:t>Need a rule for the sender that says ‘increase the rate if the receiver says that there was no congestion</a:t>
            </a:r>
            <a:endParaRPr kumimoji="0" lang="en-US" altLang="zh-CN" sz="2000">
              <a:ea typeface="SimSun" pitchFamily="2" charset="-122"/>
            </a:endParaRPr>
          </a:p>
          <a:p>
            <a:pPr lvl="1" eaLnBrk="1" hangingPunct="1"/>
            <a:endParaRPr kumimoji="0" lang="en-US" altLang="zh-CN" sz="2000">
              <a:ea typeface="SimSun" pitchFamily="2" charset="-122"/>
            </a:endParaRPr>
          </a:p>
          <a:p>
            <a:pPr eaLnBrk="1" hangingPunct="1"/>
            <a:endParaRPr kumimoji="0" lang="en-US" altLang="zh-CN" sz="2800">
              <a:ea typeface="SimSun" pitchFamily="2" charset="-122"/>
            </a:endParaRPr>
          </a:p>
          <a:p>
            <a:pPr lvl="1" eaLnBrk="1" hangingPunct="1"/>
            <a:endParaRPr kumimoji="0" lang="en-US" altLang="zh-CN" sz="2000">
              <a:ea typeface="SimSun" pitchFamily="2" charset="-122"/>
            </a:endParaRPr>
          </a:p>
          <a:p>
            <a:pPr eaLnBrk="1" hangingPunct="1"/>
            <a:endParaRPr kumimoji="0" lang="en-US" altLang="zh-CN" sz="2800">
              <a:ea typeface="SimSun"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199456" y="116632"/>
            <a:ext cx="7272338" cy="811212"/>
          </a:xfrm>
        </p:spPr>
        <p:txBody>
          <a:bodyPr/>
          <a:lstStyle/>
          <a:p>
            <a:pPr eaLnBrk="1" hangingPunct="1"/>
            <a:r>
              <a:rPr lang="zh-CN" altLang="en-US" sz="4400" dirty="0">
                <a:latin typeface="微软雅黑" charset="-122"/>
              </a:rPr>
              <a:t>可靠性模型</a:t>
            </a:r>
            <a:endParaRPr lang="en-US" altLang="zh-CN" sz="4400" dirty="0">
              <a:latin typeface="微软雅黑" charset="-122"/>
            </a:endParaRPr>
          </a:p>
        </p:txBody>
      </p:sp>
      <p:sp>
        <p:nvSpPr>
          <p:cNvPr id="19459" name="Rectangle 3"/>
          <p:cNvSpPr>
            <a:spLocks noGrp="1" noChangeArrowheads="1"/>
          </p:cNvSpPr>
          <p:nvPr>
            <p:ph idx="1"/>
          </p:nvPr>
        </p:nvSpPr>
        <p:spPr>
          <a:xfrm>
            <a:off x="1199456" y="1268760"/>
            <a:ext cx="9937104" cy="4810125"/>
          </a:xfrm>
        </p:spPr>
        <p:txBody>
          <a:bodyPr/>
          <a:lstStyle/>
          <a:p>
            <a:pPr eaLnBrk="1" hangingPunct="1">
              <a:lnSpc>
                <a:spcPct val="120000"/>
              </a:lnSpc>
            </a:pPr>
            <a:r>
              <a:rPr lang="zh-CN" altLang="zh-CN" sz="2400" dirty="0">
                <a:ea typeface="SimSun" pitchFamily="2" charset="-122"/>
              </a:rPr>
              <a:t>Reliability =&gt; requires </a:t>
            </a:r>
            <a:r>
              <a:rPr lang="zh-CN" altLang="zh-CN" sz="2400" i="1" u="sng" dirty="0">
                <a:solidFill>
                  <a:srgbClr val="262699"/>
                </a:solidFill>
                <a:ea typeface="SimSun" pitchFamily="2" charset="-122"/>
              </a:rPr>
              <a:t>redundancy</a:t>
            </a:r>
            <a:r>
              <a:rPr lang="zh-CN" altLang="zh-CN" sz="2400" dirty="0">
                <a:solidFill>
                  <a:srgbClr val="262699"/>
                </a:solidFill>
                <a:ea typeface="SimSun" pitchFamily="2" charset="-122"/>
              </a:rPr>
              <a:t> </a:t>
            </a:r>
            <a:r>
              <a:rPr lang="zh-CN" altLang="zh-CN" sz="2400" dirty="0">
                <a:ea typeface="SimSun" pitchFamily="2" charset="-122"/>
              </a:rPr>
              <a:t>to recover from uncertain loss or other failure modes</a:t>
            </a:r>
            <a:endParaRPr lang="zh-CN" altLang="zh-CN" sz="2400" dirty="0">
              <a:ea typeface="SimSun" pitchFamily="2" charset="-122"/>
            </a:endParaRPr>
          </a:p>
          <a:p>
            <a:pPr eaLnBrk="1" hangingPunct="1">
              <a:lnSpc>
                <a:spcPct val="120000"/>
              </a:lnSpc>
            </a:pPr>
            <a:r>
              <a:rPr lang="zh-CN" altLang="zh-CN" sz="2400" dirty="0">
                <a:ea typeface="SimSun" pitchFamily="2" charset="-122"/>
              </a:rPr>
              <a:t>Two types of redundancy: </a:t>
            </a:r>
            <a:endParaRPr lang="zh-CN" altLang="zh-CN" sz="2400" dirty="0">
              <a:ea typeface="SimSun" pitchFamily="2" charset="-122"/>
            </a:endParaRPr>
          </a:p>
          <a:p>
            <a:pPr lvl="1" eaLnBrk="1" hangingPunct="1">
              <a:lnSpc>
                <a:spcPct val="120000"/>
              </a:lnSpc>
            </a:pPr>
            <a:r>
              <a:rPr lang="zh-CN" altLang="zh-CN" u="sng" dirty="0">
                <a:solidFill>
                  <a:srgbClr val="262699"/>
                </a:solidFill>
                <a:ea typeface="SimSun" pitchFamily="2" charset="-122"/>
              </a:rPr>
              <a:t>Spatial redundancy</a:t>
            </a:r>
            <a:r>
              <a:rPr lang="zh-CN" altLang="zh-CN" dirty="0">
                <a:solidFill>
                  <a:srgbClr val="262699"/>
                </a:solidFill>
                <a:ea typeface="SimSun" pitchFamily="2" charset="-122"/>
              </a:rPr>
              <a:t> </a:t>
            </a:r>
            <a:r>
              <a:rPr lang="zh-CN" altLang="zh-CN" dirty="0">
                <a:ea typeface="SimSun" pitchFamily="2" charset="-122"/>
              </a:rPr>
              <a:t>independent backup copies</a:t>
            </a:r>
            <a:endParaRPr lang="zh-CN" altLang="zh-CN" dirty="0">
              <a:ea typeface="SimSun" pitchFamily="2" charset="-122"/>
            </a:endParaRPr>
          </a:p>
          <a:p>
            <a:pPr lvl="2" eaLnBrk="1" hangingPunct="1">
              <a:lnSpc>
                <a:spcPct val="120000"/>
              </a:lnSpc>
            </a:pPr>
            <a:r>
              <a:rPr lang="en-US" altLang="zh-CN" dirty="0">
                <a:ea typeface="SimSun" pitchFamily="2" charset="-122"/>
              </a:rPr>
              <a:t>Forward error correction (FEC) codes</a:t>
            </a:r>
            <a:endParaRPr lang="en-US" altLang="zh-CN" dirty="0">
              <a:ea typeface="SimSun" pitchFamily="2" charset="-122"/>
            </a:endParaRPr>
          </a:p>
          <a:p>
            <a:pPr lvl="2" eaLnBrk="1" hangingPunct="1">
              <a:lnSpc>
                <a:spcPct val="120000"/>
              </a:lnSpc>
            </a:pPr>
            <a:r>
              <a:rPr lang="en-US" altLang="zh-CN" dirty="0">
                <a:ea typeface="SimSun" pitchFamily="2" charset="-122"/>
              </a:rPr>
              <a:t>Problem: requires huge </a:t>
            </a:r>
            <a:r>
              <a:rPr lang="en-US" altLang="zh-CN" i="1" dirty="0">
                <a:solidFill>
                  <a:srgbClr val="262699"/>
                </a:solidFill>
                <a:ea typeface="SimSun" pitchFamily="2" charset="-122"/>
              </a:rPr>
              <a:t>overhead</a:t>
            </a:r>
            <a:r>
              <a:rPr lang="en-US" altLang="zh-CN" dirty="0">
                <a:solidFill>
                  <a:srgbClr val="262699"/>
                </a:solidFill>
                <a:ea typeface="SimSun" pitchFamily="2" charset="-122"/>
              </a:rPr>
              <a:t>,</a:t>
            </a:r>
            <a:r>
              <a:rPr lang="en-US" altLang="zh-CN" dirty="0">
                <a:ea typeface="SimSun" pitchFamily="2" charset="-122"/>
              </a:rPr>
              <a:t> since the FEC is also part of the packet(s) it cannot recover from erasure of all packets</a:t>
            </a:r>
            <a:endParaRPr lang="en-US" altLang="zh-CN" dirty="0">
              <a:ea typeface="SimSun" pitchFamily="2" charset="-122"/>
            </a:endParaRPr>
          </a:p>
          <a:p>
            <a:pPr lvl="1" eaLnBrk="1" hangingPunct="1">
              <a:lnSpc>
                <a:spcPct val="120000"/>
              </a:lnSpc>
            </a:pPr>
            <a:r>
              <a:rPr lang="zh-CN" altLang="zh-CN" u="sng" dirty="0">
                <a:solidFill>
                  <a:srgbClr val="262699"/>
                </a:solidFill>
                <a:ea typeface="SimSun" pitchFamily="2" charset="-122"/>
              </a:rPr>
              <a:t>Temporal redundancy</a:t>
            </a:r>
            <a:r>
              <a:rPr lang="zh-CN" altLang="zh-CN" dirty="0">
                <a:solidFill>
                  <a:srgbClr val="262699"/>
                </a:solidFill>
                <a:ea typeface="SimSun" pitchFamily="2" charset="-122"/>
              </a:rPr>
              <a:t> </a:t>
            </a:r>
            <a:r>
              <a:rPr lang="zh-CN" altLang="zh-CN" dirty="0">
                <a:ea typeface="SimSun" pitchFamily="2" charset="-122"/>
              </a:rPr>
              <a:t>retransmit if packets lost/error</a:t>
            </a:r>
            <a:endParaRPr lang="zh-CN" altLang="zh-CN" dirty="0">
              <a:ea typeface="SimSun" pitchFamily="2" charset="-122"/>
            </a:endParaRPr>
          </a:p>
          <a:p>
            <a:pPr lvl="2" eaLnBrk="1" hangingPunct="1">
              <a:lnSpc>
                <a:spcPct val="120000"/>
              </a:lnSpc>
            </a:pPr>
            <a:r>
              <a:rPr lang="en-US" altLang="zh-CN" dirty="0">
                <a:ea typeface="SimSun" pitchFamily="2" charset="-122"/>
              </a:rPr>
              <a:t>Lazy: trades off </a:t>
            </a:r>
            <a:r>
              <a:rPr lang="en-US" altLang="zh-CN" i="1" dirty="0">
                <a:solidFill>
                  <a:srgbClr val="262699"/>
                </a:solidFill>
                <a:ea typeface="SimSun" pitchFamily="2" charset="-122"/>
              </a:rPr>
              <a:t>response time</a:t>
            </a:r>
            <a:r>
              <a:rPr lang="en-US" altLang="zh-CN" dirty="0">
                <a:solidFill>
                  <a:srgbClr val="262699"/>
                </a:solidFill>
                <a:ea typeface="SimSun" pitchFamily="2" charset="-122"/>
              </a:rPr>
              <a:t> </a:t>
            </a:r>
            <a:r>
              <a:rPr lang="en-US" altLang="zh-CN" dirty="0">
                <a:ea typeface="SimSun" pitchFamily="2" charset="-122"/>
              </a:rPr>
              <a:t>for reliability</a:t>
            </a:r>
            <a:endParaRPr lang="en-US" altLang="zh-CN" dirty="0">
              <a:ea typeface="SimSun" pitchFamily="2" charset="-122"/>
            </a:endParaRPr>
          </a:p>
          <a:p>
            <a:pPr lvl="2" eaLnBrk="1" hangingPunct="1">
              <a:lnSpc>
                <a:spcPct val="120000"/>
              </a:lnSpc>
            </a:pPr>
            <a:r>
              <a:rPr lang="en-US" altLang="zh-CN" dirty="0">
                <a:ea typeface="SimSun" pitchFamily="2" charset="-122"/>
              </a:rPr>
              <a:t>Design of status reports and retransmission optimization important</a:t>
            </a:r>
            <a:endParaRPr lang="en-US" altLang="zh-CN" sz="1800" dirty="0">
              <a:ea typeface="SimSun" pitchFamily="2" charset="-122"/>
            </a:endParaRPr>
          </a:p>
        </p:txBody>
      </p:sp>
      <p:sp>
        <p:nvSpPr>
          <p:cNvPr id="107525"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C1DE214A-2A8C-48FA-B3C9-60137B686F3C}"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a:xfrm>
            <a:off x="911425" y="1209376"/>
            <a:ext cx="10729192" cy="4907632"/>
          </a:xfrm>
        </p:spPr>
        <p:txBody>
          <a:bodyPr/>
          <a:lstStyle/>
          <a:p>
            <a:pPr eaLnBrk="1" hangingPunct="1">
              <a:lnSpc>
                <a:spcPct val="120000"/>
              </a:lnSpc>
              <a:buFont typeface="Wingdings" panose="05000000000000000000" pitchFamily="2" charset="2"/>
              <a:buNone/>
              <a:defRPr/>
            </a:pPr>
            <a:r>
              <a:rPr dirty="0">
                <a:solidFill>
                  <a:schemeClr val="accent2">
                    <a:lumMod val="75000"/>
                  </a:schemeClr>
                </a:solidFill>
              </a:rPr>
              <a:t>End-to-end congestion control</a:t>
            </a:r>
            <a:endParaRPr dirty="0">
              <a:solidFill>
                <a:schemeClr val="accent2">
                  <a:lumMod val="75000"/>
                </a:schemeClr>
              </a:solidFill>
            </a:endParaRPr>
          </a:p>
          <a:p>
            <a:pPr eaLnBrk="1" hangingPunct="1">
              <a:lnSpc>
                <a:spcPct val="120000"/>
              </a:lnSpc>
              <a:defRPr/>
            </a:pPr>
            <a:r>
              <a:rPr dirty="0">
                <a:solidFill>
                  <a:schemeClr val="accent2">
                    <a:lumMod val="75000"/>
                  </a:schemeClr>
                </a:solidFill>
              </a:rPr>
              <a:t>no explicit </a:t>
            </a:r>
            <a:r>
              <a:rPr dirty="0"/>
              <a:t>feedback from network</a:t>
            </a:r>
            <a:endParaRPr dirty="0"/>
          </a:p>
          <a:p>
            <a:pPr eaLnBrk="1" hangingPunct="1">
              <a:lnSpc>
                <a:spcPct val="120000"/>
              </a:lnSpc>
              <a:defRPr/>
            </a:pPr>
            <a:r>
              <a:rPr dirty="0"/>
              <a:t>congestion inferred from end-system observed </a:t>
            </a:r>
            <a:r>
              <a:rPr dirty="0">
                <a:solidFill>
                  <a:schemeClr val="accent2">
                    <a:lumMod val="75000"/>
                  </a:schemeClr>
                </a:solidFill>
              </a:rPr>
              <a:t>loss, delay</a:t>
            </a:r>
            <a:endParaRPr dirty="0">
              <a:solidFill>
                <a:schemeClr val="accent2">
                  <a:lumMod val="75000"/>
                </a:schemeClr>
              </a:solidFill>
            </a:endParaRPr>
          </a:p>
          <a:p>
            <a:pPr eaLnBrk="1" hangingPunct="1">
              <a:lnSpc>
                <a:spcPct val="120000"/>
              </a:lnSpc>
              <a:defRPr/>
            </a:pPr>
            <a:r>
              <a:rPr dirty="0"/>
              <a:t>approach taken by TCP</a:t>
            </a:r>
            <a:endParaRPr dirty="0"/>
          </a:p>
          <a:p>
            <a:pPr eaLnBrk="1" hangingPunct="1">
              <a:lnSpc>
                <a:spcPct val="120000"/>
              </a:lnSpc>
              <a:buFont typeface="Wingdings" panose="05000000000000000000" pitchFamily="2" charset="2"/>
              <a:buNone/>
              <a:defRPr/>
            </a:pPr>
            <a:r>
              <a:rPr b="1" i="1" dirty="0">
                <a:solidFill>
                  <a:schemeClr val="accent2">
                    <a:lumMod val="75000"/>
                  </a:schemeClr>
                </a:solidFill>
              </a:rPr>
              <a:t>Network can help</a:t>
            </a:r>
            <a:endParaRPr b="1" i="1" dirty="0">
              <a:solidFill>
                <a:schemeClr val="accent2">
                  <a:lumMod val="75000"/>
                </a:schemeClr>
              </a:solidFill>
            </a:endParaRPr>
          </a:p>
          <a:p>
            <a:pPr eaLnBrk="1" hangingPunct="1">
              <a:lnSpc>
                <a:spcPct val="120000"/>
              </a:lnSpc>
              <a:defRPr/>
            </a:pPr>
            <a:r>
              <a:rPr sz="2400" dirty="0"/>
              <a:t>routers provide feedback to end systems</a:t>
            </a:r>
            <a:endParaRPr sz="2400" dirty="0"/>
          </a:p>
          <a:p>
            <a:pPr lvl="1" eaLnBrk="1" hangingPunct="1">
              <a:lnSpc>
                <a:spcPct val="120000"/>
              </a:lnSpc>
              <a:defRPr/>
            </a:pPr>
            <a:r>
              <a:rPr dirty="0"/>
              <a:t>single bit indicating congestion (SNA, </a:t>
            </a:r>
            <a:r>
              <a:rPr dirty="0" err="1"/>
              <a:t>DECbit</a:t>
            </a:r>
            <a:r>
              <a:rPr dirty="0"/>
              <a:t>, TCP/IP ECN, ATM)</a:t>
            </a:r>
            <a:endParaRPr dirty="0"/>
          </a:p>
          <a:p>
            <a:pPr lvl="1" eaLnBrk="1" hangingPunct="1">
              <a:lnSpc>
                <a:spcPct val="120000"/>
              </a:lnSpc>
              <a:defRPr/>
            </a:pPr>
            <a:r>
              <a:rPr dirty="0"/>
              <a:t>explicit rate sender should send at</a:t>
            </a:r>
            <a:endParaRPr dirty="0"/>
          </a:p>
        </p:txBody>
      </p:sp>
      <p:sp>
        <p:nvSpPr>
          <p:cNvPr id="173061"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C3787777-3632-4554-B831-B1E2B80B9B50}"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5" name="标题 3"/>
          <p:cNvSpPr>
            <a:spLocks noGrp="1"/>
          </p:cNvSpPr>
          <p:nvPr>
            <p:ph type="title"/>
          </p:nvPr>
        </p:nvSpPr>
        <p:spPr>
          <a:xfrm>
            <a:off x="1008754" y="68262"/>
            <a:ext cx="10222424" cy="844622"/>
          </a:xfrm>
        </p:spPr>
        <p:txBody>
          <a:bodyPr/>
          <a:lstStyle/>
          <a:p>
            <a:r>
              <a:rPr lang="zh-CN" altLang="en-US" dirty="0"/>
              <a:t>拥塞控制的解决思路</a:t>
            </a:r>
            <a:endParaRPr lang="zh-CN" altLang="en-US"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idx="1"/>
          </p:nvPr>
        </p:nvSpPr>
        <p:spPr>
          <a:xfrm>
            <a:off x="1055440" y="1412776"/>
            <a:ext cx="10081120" cy="4810125"/>
          </a:xfrm>
        </p:spPr>
        <p:txBody>
          <a:bodyPr/>
          <a:lstStyle/>
          <a:p>
            <a:pPr eaLnBrk="1" hangingPunct="1">
              <a:lnSpc>
                <a:spcPct val="120000"/>
              </a:lnSpc>
              <a:defRPr/>
            </a:pPr>
            <a:r>
              <a:rPr sz="2400" dirty="0"/>
              <a:t>End-systems is ultimately the source of “demand”</a:t>
            </a:r>
            <a:endParaRPr sz="2400" dirty="0"/>
          </a:p>
          <a:p>
            <a:pPr eaLnBrk="1" hangingPunct="1">
              <a:lnSpc>
                <a:spcPct val="120000"/>
              </a:lnSpc>
              <a:defRPr/>
            </a:pPr>
            <a:r>
              <a:rPr sz="2400" dirty="0"/>
              <a:t>End-system must robustly estimate the timing and degree of congestion and reduce its demand appropriately</a:t>
            </a:r>
            <a:endParaRPr sz="2400" dirty="0"/>
          </a:p>
          <a:p>
            <a:pPr eaLnBrk="1" hangingPunct="1">
              <a:lnSpc>
                <a:spcPct val="120000"/>
              </a:lnSpc>
              <a:defRPr/>
            </a:pPr>
            <a:r>
              <a:rPr sz="2400" dirty="0"/>
              <a:t>Must trust other end hosts to do right thing</a:t>
            </a:r>
            <a:endParaRPr sz="2400" dirty="0"/>
          </a:p>
          <a:p>
            <a:pPr eaLnBrk="1" hangingPunct="1">
              <a:lnSpc>
                <a:spcPct val="120000"/>
              </a:lnSpc>
              <a:defRPr/>
            </a:pPr>
            <a:r>
              <a:rPr sz="2400" dirty="0"/>
              <a:t>End-systems can be helped to detect congestion by routers</a:t>
            </a:r>
            <a:endParaRPr sz="2400" dirty="0"/>
          </a:p>
          <a:p>
            <a:pPr eaLnBrk="1" hangingPunct="1">
              <a:lnSpc>
                <a:spcPct val="120000"/>
              </a:lnSpc>
              <a:defRPr/>
            </a:pPr>
            <a:endParaRPr dirty="0"/>
          </a:p>
          <a:p>
            <a:pPr eaLnBrk="1" hangingPunct="1">
              <a:lnSpc>
                <a:spcPct val="120000"/>
              </a:lnSpc>
              <a:defRPr/>
            </a:pPr>
            <a:r>
              <a:rPr sz="2400" dirty="0"/>
              <a:t>Key: </a:t>
            </a:r>
            <a:r>
              <a:rPr sz="2400" u="sng" dirty="0">
                <a:solidFill>
                  <a:schemeClr val="accent2">
                    <a:lumMod val="75000"/>
                  </a:schemeClr>
                </a:solidFill>
              </a:rPr>
              <a:t>trust and complexity resides at end-systems</a:t>
            </a:r>
            <a:endParaRPr sz="2400" u="sng" dirty="0">
              <a:solidFill>
                <a:schemeClr val="accent2">
                  <a:lumMod val="75000"/>
                </a:schemeClr>
              </a:solidFill>
            </a:endParaRPr>
          </a:p>
          <a:p>
            <a:pPr eaLnBrk="1" hangingPunct="1">
              <a:lnSpc>
                <a:spcPct val="120000"/>
              </a:lnSpc>
              <a:defRPr/>
            </a:pPr>
            <a:r>
              <a:rPr sz="2400" dirty="0">
                <a:solidFill>
                  <a:schemeClr val="accent2">
                    <a:lumMod val="75000"/>
                  </a:schemeClr>
                </a:solidFill>
              </a:rPr>
              <a:t>Issue: </a:t>
            </a:r>
            <a:r>
              <a:rPr sz="2400" dirty="0">
                <a:solidFill>
                  <a:srgbClr val="00B0F0"/>
                </a:solidFill>
              </a:rPr>
              <a:t>What about misbehaving flows?</a:t>
            </a:r>
            <a:endParaRPr sz="2400" dirty="0">
              <a:solidFill>
                <a:srgbClr val="00B0F0"/>
              </a:solidFill>
            </a:endParaRPr>
          </a:p>
        </p:txBody>
      </p:sp>
      <p:sp>
        <p:nvSpPr>
          <p:cNvPr id="175109"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FC6CE9F5-4937-4E30-9642-9368F01496BF}"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3" name="标题 2"/>
          <p:cNvSpPr>
            <a:spLocks noGrp="1"/>
          </p:cNvSpPr>
          <p:nvPr>
            <p:ph type="title"/>
          </p:nvPr>
        </p:nvSpPr>
        <p:spPr/>
        <p:txBody>
          <a:bodyPr/>
          <a:lstStyle/>
          <a:p>
            <a:r>
              <a:rPr lang="zh-CN" altLang="en-US" dirty="0"/>
              <a:t>端到端模型</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idx="1"/>
          </p:nvPr>
        </p:nvSpPr>
        <p:spPr>
          <a:xfrm>
            <a:off x="1005159" y="1206160"/>
            <a:ext cx="10951411" cy="5391192"/>
          </a:xfrm>
        </p:spPr>
        <p:txBody>
          <a:bodyPr/>
          <a:lstStyle/>
          <a:p>
            <a:pPr eaLnBrk="1" hangingPunct="1">
              <a:lnSpc>
                <a:spcPct val="120000"/>
              </a:lnSpc>
              <a:defRPr/>
            </a:pPr>
            <a:r>
              <a:rPr sz="3200" dirty="0"/>
              <a:t>Let’s assume </a:t>
            </a:r>
            <a:r>
              <a:rPr sz="3200" dirty="0">
                <a:solidFill>
                  <a:schemeClr val="accent2">
                    <a:lumMod val="75000"/>
                  </a:schemeClr>
                </a:solidFill>
              </a:rPr>
              <a:t>window-based</a:t>
            </a:r>
            <a:r>
              <a:rPr sz="3200" dirty="0">
                <a:solidFill>
                  <a:srgbClr val="FF0000"/>
                </a:solidFill>
              </a:rPr>
              <a:t> </a:t>
            </a:r>
            <a:r>
              <a:rPr sz="3200" dirty="0"/>
              <a:t>operation</a:t>
            </a:r>
            <a:endParaRPr sz="3200" dirty="0"/>
          </a:p>
          <a:p>
            <a:pPr eaLnBrk="1" hangingPunct="1">
              <a:lnSpc>
                <a:spcPct val="120000"/>
              </a:lnSpc>
              <a:defRPr/>
            </a:pPr>
            <a:r>
              <a:rPr sz="3200" u="sng" dirty="0">
                <a:solidFill>
                  <a:schemeClr val="accent2">
                    <a:lumMod val="75000"/>
                  </a:schemeClr>
                </a:solidFill>
              </a:rPr>
              <a:t>Reduce window</a:t>
            </a:r>
            <a:r>
              <a:rPr sz="3200" dirty="0">
                <a:solidFill>
                  <a:schemeClr val="accent2">
                    <a:lumMod val="75000"/>
                  </a:schemeClr>
                </a:solidFill>
              </a:rPr>
              <a:t> </a:t>
            </a:r>
            <a:r>
              <a:rPr sz="3200" dirty="0"/>
              <a:t>when congestion is perceived</a:t>
            </a:r>
            <a:endParaRPr sz="3200" dirty="0"/>
          </a:p>
          <a:p>
            <a:pPr lvl="1" eaLnBrk="1" hangingPunct="1">
              <a:lnSpc>
                <a:spcPct val="120000"/>
              </a:lnSpc>
              <a:defRPr/>
            </a:pPr>
            <a:r>
              <a:rPr sz="2800" dirty="0"/>
              <a:t>How is congestion signaled?</a:t>
            </a:r>
            <a:endParaRPr sz="2800" dirty="0"/>
          </a:p>
          <a:p>
            <a:pPr lvl="2" eaLnBrk="1" hangingPunct="1">
              <a:lnSpc>
                <a:spcPct val="120000"/>
              </a:lnSpc>
              <a:defRPr/>
            </a:pPr>
            <a:r>
              <a:rPr lang="en-US" altLang="zh-CN" sz="2400" dirty="0"/>
              <a:t> Either </a:t>
            </a:r>
            <a:r>
              <a:rPr lang="en-US" altLang="zh-CN" sz="2400" dirty="0">
                <a:solidFill>
                  <a:schemeClr val="accent2">
                    <a:lumMod val="75000"/>
                  </a:schemeClr>
                </a:solidFill>
              </a:rPr>
              <a:t>mark</a:t>
            </a:r>
            <a:r>
              <a:rPr lang="en-US" altLang="zh-CN" sz="2400" dirty="0"/>
              <a:t> or</a:t>
            </a:r>
            <a:r>
              <a:rPr lang="en-US" altLang="zh-CN" sz="2400" dirty="0">
                <a:solidFill>
                  <a:srgbClr val="FF0000"/>
                </a:solidFill>
              </a:rPr>
              <a:t> </a:t>
            </a:r>
            <a:r>
              <a:rPr lang="en-US" altLang="zh-CN" sz="2400" dirty="0">
                <a:solidFill>
                  <a:schemeClr val="accent2">
                    <a:lumMod val="75000"/>
                  </a:schemeClr>
                </a:solidFill>
              </a:rPr>
              <a:t>drop</a:t>
            </a:r>
            <a:r>
              <a:rPr lang="en-US" altLang="zh-CN" sz="2400" dirty="0">
                <a:solidFill>
                  <a:srgbClr val="FF0000"/>
                </a:solidFill>
              </a:rPr>
              <a:t> </a:t>
            </a:r>
            <a:r>
              <a:rPr lang="en-US" altLang="zh-CN" sz="2400" dirty="0"/>
              <a:t>packets</a:t>
            </a:r>
            <a:endParaRPr lang="en-US" altLang="zh-CN" sz="2400" dirty="0"/>
          </a:p>
          <a:p>
            <a:pPr lvl="1" eaLnBrk="1" hangingPunct="1">
              <a:lnSpc>
                <a:spcPct val="120000"/>
              </a:lnSpc>
              <a:defRPr/>
            </a:pPr>
            <a:r>
              <a:rPr sz="2800" dirty="0"/>
              <a:t>When is a router congested?</a:t>
            </a:r>
            <a:endParaRPr sz="2800" dirty="0"/>
          </a:p>
          <a:p>
            <a:pPr lvl="2" eaLnBrk="1" hangingPunct="1">
              <a:lnSpc>
                <a:spcPct val="120000"/>
              </a:lnSpc>
              <a:defRPr/>
            </a:pPr>
            <a:r>
              <a:rPr lang="en-US" altLang="zh-CN" sz="2400" dirty="0"/>
              <a:t> Drop tail queues – when queue is full</a:t>
            </a:r>
            <a:endParaRPr lang="en-US" altLang="zh-CN" sz="2400" dirty="0"/>
          </a:p>
          <a:p>
            <a:pPr lvl="2" eaLnBrk="1" hangingPunct="1">
              <a:lnSpc>
                <a:spcPct val="120000"/>
              </a:lnSpc>
              <a:defRPr/>
            </a:pPr>
            <a:r>
              <a:rPr lang="en-US" altLang="zh-CN" sz="2400" dirty="0"/>
              <a:t> Average queue length – at some threshold</a:t>
            </a:r>
            <a:endParaRPr lang="en-US" altLang="zh-CN" sz="2400" dirty="0"/>
          </a:p>
          <a:p>
            <a:pPr eaLnBrk="1" hangingPunct="1">
              <a:lnSpc>
                <a:spcPct val="120000"/>
              </a:lnSpc>
              <a:defRPr/>
            </a:pPr>
            <a:r>
              <a:rPr sz="3200" u="sng" dirty="0">
                <a:solidFill>
                  <a:schemeClr val="accent2">
                    <a:lumMod val="75000"/>
                  </a:schemeClr>
                </a:solidFill>
              </a:rPr>
              <a:t>Increase window</a:t>
            </a:r>
            <a:r>
              <a:rPr sz="3200" dirty="0">
                <a:solidFill>
                  <a:schemeClr val="accent2">
                    <a:lumMod val="75000"/>
                  </a:schemeClr>
                </a:solidFill>
              </a:rPr>
              <a:t> </a:t>
            </a:r>
            <a:r>
              <a:rPr sz="3200" dirty="0"/>
              <a:t>otherwise</a:t>
            </a:r>
            <a:endParaRPr sz="3200" dirty="0"/>
          </a:p>
          <a:p>
            <a:pPr lvl="1" eaLnBrk="1" hangingPunct="1">
              <a:lnSpc>
                <a:spcPct val="120000"/>
              </a:lnSpc>
              <a:defRPr/>
            </a:pPr>
            <a:r>
              <a:rPr sz="2800" dirty="0"/>
              <a:t>Probe for available bandwidth – how?</a:t>
            </a:r>
            <a:endParaRPr sz="2800" dirty="0"/>
          </a:p>
        </p:txBody>
      </p:sp>
      <p:sp>
        <p:nvSpPr>
          <p:cNvPr id="195589"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FB986D6F-164A-4195-B442-AE565B8E3072}"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3" name="标题 2"/>
          <p:cNvSpPr>
            <a:spLocks noGrp="1"/>
          </p:cNvSpPr>
          <p:nvPr>
            <p:ph type="title"/>
          </p:nvPr>
        </p:nvSpPr>
        <p:spPr/>
        <p:txBody>
          <a:bodyPr/>
          <a:lstStyle/>
          <a:p>
            <a:r>
              <a:rPr lang="zh-CN" altLang="en-US" dirty="0"/>
              <a:t>基本控制模型</a:t>
            </a:r>
            <a:endParaRPr lang="zh-CN" altLang="en-US"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3" name="Rectangle 3"/>
          <p:cNvSpPr>
            <a:spLocks noGrp="1" noChangeArrowheads="1"/>
          </p:cNvSpPr>
          <p:nvPr>
            <p:ph idx="1"/>
          </p:nvPr>
        </p:nvSpPr>
        <p:spPr>
          <a:xfrm>
            <a:off x="1008754" y="1268760"/>
            <a:ext cx="10951411" cy="4907632"/>
          </a:xfrm>
        </p:spPr>
        <p:txBody>
          <a:bodyPr/>
          <a:lstStyle/>
          <a:p>
            <a:pPr marL="285750" indent="-285750" eaLnBrk="1" hangingPunct="1">
              <a:lnSpc>
                <a:spcPct val="120000"/>
              </a:lnSpc>
              <a:defRPr/>
            </a:pPr>
            <a:r>
              <a:rPr sz="3200" dirty="0">
                <a:solidFill>
                  <a:schemeClr val="accent2">
                    <a:lumMod val="75000"/>
                  </a:schemeClr>
                </a:solidFill>
              </a:rPr>
              <a:t>Explicit</a:t>
            </a:r>
            <a:r>
              <a:rPr sz="3200" dirty="0">
                <a:solidFill>
                  <a:srgbClr val="FF0000"/>
                </a:solidFill>
              </a:rPr>
              <a:t> </a:t>
            </a:r>
            <a:r>
              <a:rPr sz="3200" dirty="0"/>
              <a:t>network signal</a:t>
            </a:r>
            <a:endParaRPr sz="3200" dirty="0"/>
          </a:p>
          <a:p>
            <a:pPr marL="685800" lvl="1" indent="-228600" eaLnBrk="1" hangingPunct="1">
              <a:lnSpc>
                <a:spcPct val="120000"/>
              </a:lnSpc>
              <a:defRPr/>
            </a:pPr>
            <a:r>
              <a:rPr sz="2800" dirty="0"/>
              <a:t>Send packet back to source (e.g. ICMP Source Quench)</a:t>
            </a:r>
            <a:endParaRPr sz="2800" dirty="0"/>
          </a:p>
          <a:p>
            <a:pPr lvl="2" eaLnBrk="1" hangingPunct="1">
              <a:lnSpc>
                <a:spcPct val="120000"/>
              </a:lnSpc>
              <a:defRPr/>
            </a:pPr>
            <a:r>
              <a:rPr lang="en-US" altLang="zh-CN" sz="2400" dirty="0"/>
              <a:t>Control traffic congestion collapse</a:t>
            </a:r>
            <a:endParaRPr lang="en-US" altLang="zh-CN" sz="2400" dirty="0"/>
          </a:p>
          <a:p>
            <a:pPr marL="685800" lvl="1" indent="-228600" eaLnBrk="1" hangingPunct="1">
              <a:lnSpc>
                <a:spcPct val="120000"/>
              </a:lnSpc>
              <a:defRPr/>
            </a:pPr>
            <a:r>
              <a:rPr sz="2800" dirty="0"/>
              <a:t>Set bit in header (e.g. DEC DNA/OSI Layer 4, ECN)</a:t>
            </a:r>
            <a:endParaRPr sz="2800" dirty="0"/>
          </a:p>
          <a:p>
            <a:pPr lvl="2" eaLnBrk="1" hangingPunct="1">
              <a:lnSpc>
                <a:spcPct val="120000"/>
              </a:lnSpc>
              <a:defRPr/>
            </a:pPr>
            <a:r>
              <a:rPr lang="en-US" altLang="zh-CN" sz="2400" dirty="0"/>
              <a:t>Can be subverted by selfish receiver</a:t>
            </a:r>
            <a:endParaRPr lang="en-US" altLang="zh-CN" sz="2400" dirty="0"/>
          </a:p>
          <a:p>
            <a:pPr marL="685800" lvl="1" indent="-228600" eaLnBrk="1" hangingPunct="1">
              <a:lnSpc>
                <a:spcPct val="120000"/>
              </a:lnSpc>
              <a:defRPr/>
            </a:pPr>
            <a:r>
              <a:rPr sz="2800" dirty="0"/>
              <a:t>Unless on every router, still need end-to-end signal</a:t>
            </a:r>
            <a:endParaRPr sz="2800" dirty="0"/>
          </a:p>
          <a:p>
            <a:pPr marL="685800" lvl="1" indent="-228600" eaLnBrk="1" hangingPunct="1">
              <a:lnSpc>
                <a:spcPct val="120000"/>
              </a:lnSpc>
              <a:defRPr/>
            </a:pPr>
            <a:r>
              <a:rPr sz="2800" dirty="0"/>
              <a:t>Could be robust, if deployed </a:t>
            </a:r>
            <a:endParaRPr sz="2800" dirty="0"/>
          </a:p>
        </p:txBody>
      </p:sp>
      <p:sp>
        <p:nvSpPr>
          <p:cNvPr id="197637"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146F558C-C00A-4DA0-B72A-CB40BE9AD125}"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3" name="标题 2"/>
          <p:cNvSpPr>
            <a:spLocks noGrp="1"/>
          </p:cNvSpPr>
          <p:nvPr>
            <p:ph type="title"/>
          </p:nvPr>
        </p:nvSpPr>
        <p:spPr/>
        <p:txBody>
          <a:bodyPr/>
          <a:lstStyle/>
          <a:p>
            <a:r>
              <a:rPr lang="zh-CN" altLang="en-US" dirty="0"/>
              <a:t>如何检测拥塞</a:t>
            </a:r>
            <a:endParaRPr lang="zh-CN" altLang="en-US"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5" name="Rectangle 3"/>
          <p:cNvSpPr>
            <a:spLocks noGrp="1" noChangeArrowheads="1"/>
          </p:cNvSpPr>
          <p:nvPr>
            <p:ph idx="1"/>
          </p:nvPr>
        </p:nvSpPr>
        <p:spPr>
          <a:xfrm>
            <a:off x="993171" y="1196752"/>
            <a:ext cx="10031722" cy="4648200"/>
          </a:xfrm>
        </p:spPr>
        <p:txBody>
          <a:bodyPr/>
          <a:lstStyle/>
          <a:p>
            <a:pPr marL="285750" indent="-285750" eaLnBrk="1" hangingPunct="1">
              <a:lnSpc>
                <a:spcPct val="120000"/>
              </a:lnSpc>
              <a:defRPr/>
            </a:pPr>
            <a:r>
              <a:rPr sz="3200" dirty="0">
                <a:solidFill>
                  <a:schemeClr val="accent2">
                    <a:lumMod val="75000"/>
                  </a:schemeClr>
                </a:solidFill>
              </a:rPr>
              <a:t>Implicit</a:t>
            </a:r>
            <a:r>
              <a:rPr sz="3200" dirty="0">
                <a:solidFill>
                  <a:srgbClr val="FF0000"/>
                </a:solidFill>
              </a:rPr>
              <a:t> </a:t>
            </a:r>
            <a:r>
              <a:rPr sz="3200" dirty="0"/>
              <a:t>network signal</a:t>
            </a:r>
            <a:endParaRPr sz="3200" dirty="0"/>
          </a:p>
          <a:p>
            <a:pPr marL="685800" lvl="1" indent="-228600" eaLnBrk="1" hangingPunct="1">
              <a:lnSpc>
                <a:spcPct val="120000"/>
              </a:lnSpc>
              <a:defRPr/>
            </a:pPr>
            <a:r>
              <a:rPr sz="2800" dirty="0"/>
              <a:t>Loss (e.g. TCP Tahoe, Reno, New Reno, SACK)</a:t>
            </a:r>
            <a:endParaRPr sz="2800" dirty="0"/>
          </a:p>
          <a:p>
            <a:pPr lvl="2" eaLnBrk="1" hangingPunct="1">
              <a:lnSpc>
                <a:spcPct val="120000"/>
              </a:lnSpc>
              <a:defRPr/>
            </a:pPr>
            <a:r>
              <a:rPr lang="en-US" altLang="zh-CN" sz="2400" dirty="0"/>
              <a:t>+relatively robust, -no avoidance</a:t>
            </a:r>
            <a:endParaRPr lang="en-US" altLang="zh-CN" sz="2400" dirty="0"/>
          </a:p>
          <a:p>
            <a:pPr marL="685800" lvl="1" indent="-228600" eaLnBrk="1" hangingPunct="1">
              <a:lnSpc>
                <a:spcPct val="120000"/>
              </a:lnSpc>
              <a:defRPr/>
            </a:pPr>
            <a:r>
              <a:rPr sz="2800" dirty="0"/>
              <a:t>Delay (e.g. TCP Vegas</a:t>
            </a:r>
            <a:r>
              <a:rPr lang="en-US" sz="2800" dirty="0"/>
              <a:t>, BBR</a:t>
            </a:r>
            <a:r>
              <a:rPr sz="2800" dirty="0"/>
              <a:t>)</a:t>
            </a:r>
            <a:endParaRPr sz="2800" dirty="0"/>
          </a:p>
          <a:p>
            <a:pPr lvl="2" eaLnBrk="1" hangingPunct="1">
              <a:lnSpc>
                <a:spcPct val="120000"/>
              </a:lnSpc>
              <a:defRPr/>
            </a:pPr>
            <a:r>
              <a:rPr lang="en-US" altLang="zh-CN" sz="2400" dirty="0"/>
              <a:t>+avoidance, -difficult to make robust</a:t>
            </a:r>
            <a:endParaRPr lang="en-US" altLang="zh-CN" sz="2400" dirty="0"/>
          </a:p>
          <a:p>
            <a:pPr marL="685800" lvl="1" indent="-228600" eaLnBrk="1" hangingPunct="1">
              <a:lnSpc>
                <a:spcPct val="120000"/>
              </a:lnSpc>
              <a:defRPr/>
            </a:pPr>
            <a:r>
              <a:rPr sz="2800" dirty="0"/>
              <a:t>Easily deployable</a:t>
            </a:r>
            <a:endParaRPr sz="2800" dirty="0"/>
          </a:p>
          <a:p>
            <a:pPr marL="685800" lvl="1" indent="-228600" eaLnBrk="1" hangingPunct="1">
              <a:lnSpc>
                <a:spcPct val="120000"/>
              </a:lnSpc>
              <a:defRPr/>
            </a:pPr>
            <a:r>
              <a:rPr sz="2800" dirty="0"/>
              <a:t>Robust enough?</a:t>
            </a:r>
            <a:r>
              <a:rPr sz="2800" dirty="0">
                <a:solidFill>
                  <a:srgbClr val="FF0000"/>
                </a:solidFill>
              </a:rPr>
              <a:t> </a:t>
            </a:r>
            <a:r>
              <a:rPr sz="2800" dirty="0">
                <a:solidFill>
                  <a:schemeClr val="accent2">
                    <a:lumMod val="75000"/>
                  </a:schemeClr>
                </a:solidFill>
              </a:rPr>
              <a:t>Wireless</a:t>
            </a:r>
            <a:r>
              <a:rPr sz="2800" dirty="0"/>
              <a:t>?</a:t>
            </a:r>
            <a:endParaRPr sz="2800" dirty="0"/>
          </a:p>
        </p:txBody>
      </p:sp>
      <p:sp>
        <p:nvSpPr>
          <p:cNvPr id="199685"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E20AD9B8-AAAC-4196-9063-1F76AB7E14EB}"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3" name="标题 2"/>
          <p:cNvSpPr>
            <a:spLocks noGrp="1"/>
          </p:cNvSpPr>
          <p:nvPr>
            <p:ph type="title"/>
          </p:nvPr>
        </p:nvSpPr>
        <p:spPr/>
        <p:txBody>
          <a:bodyPr/>
          <a:lstStyle/>
          <a:p>
            <a:r>
              <a:rPr lang="zh-CN" altLang="en-US" dirty="0"/>
              <a:t>如何检测拥塞</a:t>
            </a:r>
            <a:endParaRPr lang="zh-CN" altLang="en-US"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z="4400" dirty="0">
                <a:latin typeface="微软雅黑" charset="-122"/>
              </a:rPr>
              <a:t>前向纠错编码</a:t>
            </a:r>
            <a:endParaRPr lang="en-US" altLang="zh-CN" sz="4400" dirty="0">
              <a:latin typeface="微软雅黑" charset="-122"/>
            </a:endParaRPr>
          </a:p>
        </p:txBody>
      </p:sp>
      <p:sp>
        <p:nvSpPr>
          <p:cNvPr id="109571" name="Rectangle 3"/>
          <p:cNvSpPr>
            <a:spLocks noGrp="1" noChangeArrowheads="1"/>
          </p:cNvSpPr>
          <p:nvPr>
            <p:ph idx="1"/>
          </p:nvPr>
        </p:nvSpPr>
        <p:spPr>
          <a:xfrm>
            <a:off x="2209800" y="1676403"/>
            <a:ext cx="7772400" cy="1006475"/>
          </a:xfrm>
        </p:spPr>
        <p:txBody>
          <a:bodyPr/>
          <a:lstStyle/>
          <a:p>
            <a:pPr eaLnBrk="1" hangingPunct="1">
              <a:lnSpc>
                <a:spcPct val="90000"/>
              </a:lnSpc>
            </a:pPr>
            <a:r>
              <a:rPr lang="zh-CN" altLang="zh-CN">
                <a:ea typeface="SimSun" pitchFamily="2" charset="-122"/>
              </a:rPr>
              <a:t>add redundancy to recover from losses</a:t>
            </a:r>
            <a:endParaRPr lang="zh-CN" altLang="zh-CN">
              <a:ea typeface="SimSun" pitchFamily="2" charset="-122"/>
            </a:endParaRPr>
          </a:p>
        </p:txBody>
      </p:sp>
      <p:sp>
        <p:nvSpPr>
          <p:cNvPr id="109573"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ED6C3DEE-9B57-4E17-A14C-DEDE25CA8C00}"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grpSp>
        <p:nvGrpSpPr>
          <p:cNvPr id="109574" name="Group 4"/>
          <p:cNvGrpSpPr/>
          <p:nvPr/>
        </p:nvGrpSpPr>
        <p:grpSpPr bwMode="auto">
          <a:xfrm>
            <a:off x="2527303" y="2771775"/>
            <a:ext cx="1801813" cy="261938"/>
            <a:chOff x="1022" y="2026"/>
            <a:chExt cx="1135" cy="165"/>
          </a:xfrm>
        </p:grpSpPr>
        <p:sp>
          <p:nvSpPr>
            <p:cNvPr id="109619" name="Rectangle 5"/>
            <p:cNvSpPr>
              <a:spLocks noChangeArrowheads="1"/>
            </p:cNvSpPr>
            <p:nvPr/>
          </p:nvSpPr>
          <p:spPr bwMode="auto">
            <a:xfrm>
              <a:off x="1756" y="2026"/>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20" name="Rectangle 6"/>
            <p:cNvSpPr>
              <a:spLocks noChangeArrowheads="1"/>
            </p:cNvSpPr>
            <p:nvPr/>
          </p:nvSpPr>
          <p:spPr bwMode="auto">
            <a:xfrm>
              <a:off x="1022" y="2026"/>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21" name="Rectangle 7"/>
            <p:cNvSpPr>
              <a:spLocks noChangeArrowheads="1"/>
            </p:cNvSpPr>
            <p:nvPr/>
          </p:nvSpPr>
          <p:spPr bwMode="auto">
            <a:xfrm>
              <a:off x="1258" y="2032"/>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22" name="Rectangle 8"/>
            <p:cNvSpPr>
              <a:spLocks noChangeArrowheads="1"/>
            </p:cNvSpPr>
            <p:nvPr/>
          </p:nvSpPr>
          <p:spPr bwMode="auto">
            <a:xfrm>
              <a:off x="1504" y="2028"/>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23" name="Rectangle 9"/>
            <p:cNvSpPr>
              <a:spLocks noChangeArrowheads="1"/>
            </p:cNvSpPr>
            <p:nvPr/>
          </p:nvSpPr>
          <p:spPr bwMode="auto">
            <a:xfrm>
              <a:off x="1998" y="2032"/>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grpSp>
      <p:grpSp>
        <p:nvGrpSpPr>
          <p:cNvPr id="367626" name="Group 10"/>
          <p:cNvGrpSpPr/>
          <p:nvPr/>
        </p:nvGrpSpPr>
        <p:grpSpPr bwMode="auto">
          <a:xfrm>
            <a:off x="2506666" y="3679828"/>
            <a:ext cx="3743325" cy="263525"/>
            <a:chOff x="1019" y="2598"/>
            <a:chExt cx="2358" cy="166"/>
          </a:xfrm>
        </p:grpSpPr>
        <p:grpSp>
          <p:nvGrpSpPr>
            <p:cNvPr id="109607" name="Group 11"/>
            <p:cNvGrpSpPr/>
            <p:nvPr/>
          </p:nvGrpSpPr>
          <p:grpSpPr bwMode="auto">
            <a:xfrm>
              <a:off x="1019" y="2599"/>
              <a:ext cx="1135" cy="165"/>
              <a:chOff x="1022" y="2026"/>
              <a:chExt cx="1135" cy="165"/>
            </a:xfrm>
          </p:grpSpPr>
          <p:sp>
            <p:nvSpPr>
              <p:cNvPr id="109614" name="Rectangle 12"/>
              <p:cNvSpPr>
                <a:spLocks noChangeArrowheads="1"/>
              </p:cNvSpPr>
              <p:nvPr/>
            </p:nvSpPr>
            <p:spPr bwMode="auto">
              <a:xfrm>
                <a:off x="1756" y="2026"/>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5" name="Rectangle 13"/>
              <p:cNvSpPr>
                <a:spLocks noChangeArrowheads="1"/>
              </p:cNvSpPr>
              <p:nvPr/>
            </p:nvSpPr>
            <p:spPr bwMode="auto">
              <a:xfrm>
                <a:off x="1022" y="2026"/>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6" name="Rectangle 14"/>
              <p:cNvSpPr>
                <a:spLocks noChangeArrowheads="1"/>
              </p:cNvSpPr>
              <p:nvPr/>
            </p:nvSpPr>
            <p:spPr bwMode="auto">
              <a:xfrm>
                <a:off x="1258" y="2032"/>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7" name="Rectangle 15"/>
              <p:cNvSpPr>
                <a:spLocks noChangeArrowheads="1"/>
              </p:cNvSpPr>
              <p:nvPr/>
            </p:nvSpPr>
            <p:spPr bwMode="auto">
              <a:xfrm>
                <a:off x="1504" y="2028"/>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8" name="Rectangle 16"/>
              <p:cNvSpPr>
                <a:spLocks noChangeArrowheads="1"/>
              </p:cNvSpPr>
              <p:nvPr/>
            </p:nvSpPr>
            <p:spPr bwMode="auto">
              <a:xfrm>
                <a:off x="1998" y="2032"/>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grpSp>
        <p:grpSp>
          <p:nvGrpSpPr>
            <p:cNvPr id="109608" name="Group 17"/>
            <p:cNvGrpSpPr/>
            <p:nvPr/>
          </p:nvGrpSpPr>
          <p:grpSpPr bwMode="auto">
            <a:xfrm>
              <a:off x="2242" y="2598"/>
              <a:ext cx="1135" cy="165"/>
              <a:chOff x="1022" y="2026"/>
              <a:chExt cx="1135" cy="165"/>
            </a:xfrm>
          </p:grpSpPr>
          <p:sp>
            <p:nvSpPr>
              <p:cNvPr id="109609" name="Rectangle 18"/>
              <p:cNvSpPr>
                <a:spLocks noChangeArrowheads="1"/>
              </p:cNvSpPr>
              <p:nvPr/>
            </p:nvSpPr>
            <p:spPr bwMode="auto">
              <a:xfrm>
                <a:off x="1756" y="2026"/>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0" name="Rectangle 19"/>
              <p:cNvSpPr>
                <a:spLocks noChangeArrowheads="1"/>
              </p:cNvSpPr>
              <p:nvPr/>
            </p:nvSpPr>
            <p:spPr bwMode="auto">
              <a:xfrm>
                <a:off x="1022" y="2026"/>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1" name="Rectangle 20"/>
              <p:cNvSpPr>
                <a:spLocks noChangeArrowheads="1"/>
              </p:cNvSpPr>
              <p:nvPr/>
            </p:nvSpPr>
            <p:spPr bwMode="auto">
              <a:xfrm>
                <a:off x="1258" y="2032"/>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2" name="Rectangle 21"/>
              <p:cNvSpPr>
                <a:spLocks noChangeArrowheads="1"/>
              </p:cNvSpPr>
              <p:nvPr/>
            </p:nvSpPr>
            <p:spPr bwMode="auto">
              <a:xfrm>
                <a:off x="1504" y="2028"/>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13" name="Rectangle 22"/>
              <p:cNvSpPr>
                <a:spLocks noChangeArrowheads="1"/>
              </p:cNvSpPr>
              <p:nvPr/>
            </p:nvSpPr>
            <p:spPr bwMode="auto">
              <a:xfrm>
                <a:off x="1998" y="2032"/>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grpSp>
      </p:grpSp>
      <p:sp>
        <p:nvSpPr>
          <p:cNvPr id="109576" name="Text Box 23"/>
          <p:cNvSpPr txBox="1">
            <a:spLocks noChangeArrowheads="1"/>
          </p:cNvSpPr>
          <p:nvPr/>
        </p:nvSpPr>
        <p:spPr bwMode="auto">
          <a:xfrm>
            <a:off x="4770438" y="2730503"/>
            <a:ext cx="248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1800"/>
              <a:t>original file (n blocks)</a:t>
            </a:r>
            <a:endParaRPr lang="en-US" altLang="zh-CN" sz="1800"/>
          </a:p>
        </p:txBody>
      </p:sp>
      <p:sp>
        <p:nvSpPr>
          <p:cNvPr id="367640" name="Text Box 24"/>
          <p:cNvSpPr txBox="1">
            <a:spLocks noChangeArrowheads="1"/>
          </p:cNvSpPr>
          <p:nvPr/>
        </p:nvSpPr>
        <p:spPr bwMode="auto">
          <a:xfrm>
            <a:off x="7608891" y="3594103"/>
            <a:ext cx="2859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1800"/>
              <a:t>infinite number of blocks</a:t>
            </a:r>
            <a:endParaRPr lang="en-US" altLang="zh-CN" sz="1800"/>
          </a:p>
        </p:txBody>
      </p:sp>
      <p:sp>
        <p:nvSpPr>
          <p:cNvPr id="367641" name="Text Box 25"/>
          <p:cNvSpPr txBox="1">
            <a:spLocks noChangeArrowheads="1"/>
          </p:cNvSpPr>
          <p:nvPr/>
        </p:nvSpPr>
        <p:spPr bwMode="auto">
          <a:xfrm>
            <a:off x="2962275" y="3157538"/>
            <a:ext cx="1104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1800"/>
              <a:t>encoding</a:t>
            </a:r>
            <a:endParaRPr lang="en-US" altLang="zh-CN" sz="1800"/>
          </a:p>
        </p:txBody>
      </p:sp>
      <p:sp>
        <p:nvSpPr>
          <p:cNvPr id="367642" name="Line 26"/>
          <p:cNvSpPr>
            <a:spLocks noChangeShapeType="1"/>
          </p:cNvSpPr>
          <p:nvPr/>
        </p:nvSpPr>
        <p:spPr bwMode="auto">
          <a:xfrm>
            <a:off x="2659063" y="3184525"/>
            <a:ext cx="0" cy="36195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7643" name="Freeform 27"/>
          <p:cNvSpPr/>
          <p:nvPr/>
        </p:nvSpPr>
        <p:spPr bwMode="auto">
          <a:xfrm>
            <a:off x="2633666" y="4098925"/>
            <a:ext cx="250825" cy="757238"/>
          </a:xfrm>
          <a:custGeom>
            <a:avLst/>
            <a:gdLst>
              <a:gd name="T0" fmla="*/ 2147483647 w 158"/>
              <a:gd name="T1" fmla="*/ 0 h 477"/>
              <a:gd name="T2" fmla="*/ 2147483647 w 158"/>
              <a:gd name="T3" fmla="*/ 2147483647 h 477"/>
              <a:gd name="T4" fmla="*/ 2147483647 w 158"/>
              <a:gd name="T5" fmla="*/ 2147483647 h 477"/>
              <a:gd name="T6" fmla="*/ 2147483647 w 158"/>
              <a:gd name="T7" fmla="*/ 2147483647 h 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477">
                <a:moveTo>
                  <a:pt x="36" y="0"/>
                </a:moveTo>
                <a:cubicBezTo>
                  <a:pt x="97" y="56"/>
                  <a:pt x="158" y="113"/>
                  <a:pt x="155" y="159"/>
                </a:cubicBezTo>
                <a:cubicBezTo>
                  <a:pt x="152" y="205"/>
                  <a:pt x="32" y="225"/>
                  <a:pt x="16" y="278"/>
                </a:cubicBezTo>
                <a:cubicBezTo>
                  <a:pt x="0" y="331"/>
                  <a:pt x="44" y="441"/>
                  <a:pt x="56" y="477"/>
                </a:cubicBezTo>
              </a:path>
            </a:pathLst>
          </a:custGeom>
          <a:ln>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wrap="none"/>
          <a:lstStyle/>
          <a:p>
            <a:pPr algn="ctr">
              <a:defRPr/>
            </a:pPr>
            <a:endParaRPr lang="zh-CN" altLang="en-US"/>
          </a:p>
        </p:txBody>
      </p:sp>
      <p:sp>
        <p:nvSpPr>
          <p:cNvPr id="367644" name="Freeform 28"/>
          <p:cNvSpPr/>
          <p:nvPr/>
        </p:nvSpPr>
        <p:spPr bwMode="auto">
          <a:xfrm>
            <a:off x="3416303" y="4108450"/>
            <a:ext cx="250825" cy="757238"/>
          </a:xfrm>
          <a:custGeom>
            <a:avLst/>
            <a:gdLst>
              <a:gd name="T0" fmla="*/ 2147483647 w 158"/>
              <a:gd name="T1" fmla="*/ 0 h 477"/>
              <a:gd name="T2" fmla="*/ 2147483647 w 158"/>
              <a:gd name="T3" fmla="*/ 2147483647 h 477"/>
              <a:gd name="T4" fmla="*/ 2147483647 w 158"/>
              <a:gd name="T5" fmla="*/ 2147483647 h 477"/>
              <a:gd name="T6" fmla="*/ 2147483647 w 158"/>
              <a:gd name="T7" fmla="*/ 2147483647 h 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477">
                <a:moveTo>
                  <a:pt x="36" y="0"/>
                </a:moveTo>
                <a:cubicBezTo>
                  <a:pt x="97" y="56"/>
                  <a:pt x="158" y="113"/>
                  <a:pt x="155" y="159"/>
                </a:cubicBezTo>
                <a:cubicBezTo>
                  <a:pt x="152" y="205"/>
                  <a:pt x="32" y="225"/>
                  <a:pt x="16" y="278"/>
                </a:cubicBezTo>
                <a:cubicBezTo>
                  <a:pt x="0" y="331"/>
                  <a:pt x="44" y="441"/>
                  <a:pt x="56" y="477"/>
                </a:cubicBezTo>
              </a:path>
            </a:pathLst>
          </a:custGeom>
          <a:ln>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wrap="none"/>
          <a:lstStyle/>
          <a:p>
            <a:pPr algn="ctr">
              <a:defRPr/>
            </a:pPr>
            <a:endParaRPr lang="zh-CN" altLang="en-US"/>
          </a:p>
        </p:txBody>
      </p:sp>
      <p:sp>
        <p:nvSpPr>
          <p:cNvPr id="367645" name="Freeform 29"/>
          <p:cNvSpPr/>
          <p:nvPr/>
        </p:nvSpPr>
        <p:spPr bwMode="auto">
          <a:xfrm>
            <a:off x="4487866" y="4108450"/>
            <a:ext cx="250825" cy="757238"/>
          </a:xfrm>
          <a:custGeom>
            <a:avLst/>
            <a:gdLst>
              <a:gd name="T0" fmla="*/ 2147483647 w 158"/>
              <a:gd name="T1" fmla="*/ 0 h 477"/>
              <a:gd name="T2" fmla="*/ 2147483647 w 158"/>
              <a:gd name="T3" fmla="*/ 2147483647 h 477"/>
              <a:gd name="T4" fmla="*/ 2147483647 w 158"/>
              <a:gd name="T5" fmla="*/ 2147483647 h 477"/>
              <a:gd name="T6" fmla="*/ 2147483647 w 158"/>
              <a:gd name="T7" fmla="*/ 2147483647 h 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477">
                <a:moveTo>
                  <a:pt x="36" y="0"/>
                </a:moveTo>
                <a:cubicBezTo>
                  <a:pt x="97" y="56"/>
                  <a:pt x="158" y="113"/>
                  <a:pt x="155" y="159"/>
                </a:cubicBezTo>
                <a:cubicBezTo>
                  <a:pt x="152" y="205"/>
                  <a:pt x="32" y="225"/>
                  <a:pt x="16" y="278"/>
                </a:cubicBezTo>
                <a:cubicBezTo>
                  <a:pt x="0" y="331"/>
                  <a:pt x="44" y="441"/>
                  <a:pt x="56" y="477"/>
                </a:cubicBezTo>
              </a:path>
            </a:pathLst>
          </a:custGeom>
          <a:ln>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wrap="none"/>
          <a:lstStyle/>
          <a:p>
            <a:pPr algn="ctr">
              <a:defRPr/>
            </a:pPr>
            <a:endParaRPr lang="zh-CN" altLang="en-US"/>
          </a:p>
        </p:txBody>
      </p:sp>
      <p:sp>
        <p:nvSpPr>
          <p:cNvPr id="367646" name="Text Box 30"/>
          <p:cNvSpPr txBox="1">
            <a:spLocks noChangeArrowheads="1"/>
          </p:cNvSpPr>
          <p:nvPr/>
        </p:nvSpPr>
        <p:spPr bwMode="auto">
          <a:xfrm>
            <a:off x="5116513" y="4271963"/>
            <a:ext cx="156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defRPr/>
            </a:pPr>
            <a:r>
              <a:rPr lang="en-US" altLang="zh-CN" sz="1800" dirty="0" err="1">
                <a:solidFill>
                  <a:schemeClr val="accent2">
                    <a:lumMod val="75000"/>
                  </a:schemeClr>
                </a:solidFill>
                <a:latin typeface="Comic Sans MS" panose="030F0902030302020204" pitchFamily="66" charset="0"/>
              </a:rPr>
              <a:t>lossy</a:t>
            </a:r>
            <a:r>
              <a:rPr lang="en-US" altLang="zh-CN" sz="1800" dirty="0">
                <a:solidFill>
                  <a:schemeClr val="accent2">
                    <a:lumMod val="75000"/>
                  </a:schemeClr>
                </a:solidFill>
                <a:latin typeface="Comic Sans MS" panose="030F0902030302020204" pitchFamily="66" charset="0"/>
              </a:rPr>
              <a:t> channel</a:t>
            </a:r>
            <a:endParaRPr lang="en-US" altLang="zh-CN" sz="1800" dirty="0">
              <a:solidFill>
                <a:schemeClr val="accent2">
                  <a:lumMod val="75000"/>
                </a:schemeClr>
              </a:solidFill>
              <a:latin typeface="Comic Sans MS" panose="030F0902030302020204" pitchFamily="66" charset="0"/>
            </a:endParaRPr>
          </a:p>
        </p:txBody>
      </p:sp>
      <p:grpSp>
        <p:nvGrpSpPr>
          <p:cNvPr id="367647" name="Group 31"/>
          <p:cNvGrpSpPr/>
          <p:nvPr/>
        </p:nvGrpSpPr>
        <p:grpSpPr bwMode="auto">
          <a:xfrm>
            <a:off x="2613028" y="5076828"/>
            <a:ext cx="3743325" cy="263525"/>
            <a:chOff x="1019" y="2598"/>
            <a:chExt cx="2358" cy="166"/>
          </a:xfrm>
        </p:grpSpPr>
        <p:grpSp>
          <p:nvGrpSpPr>
            <p:cNvPr id="109595" name="Group 32"/>
            <p:cNvGrpSpPr/>
            <p:nvPr/>
          </p:nvGrpSpPr>
          <p:grpSpPr bwMode="auto">
            <a:xfrm>
              <a:off x="1019" y="2599"/>
              <a:ext cx="1135" cy="165"/>
              <a:chOff x="1022" y="2026"/>
              <a:chExt cx="1135" cy="165"/>
            </a:xfrm>
          </p:grpSpPr>
          <p:sp>
            <p:nvSpPr>
              <p:cNvPr id="109602" name="Rectangle 33"/>
              <p:cNvSpPr>
                <a:spLocks noChangeArrowheads="1"/>
              </p:cNvSpPr>
              <p:nvPr/>
            </p:nvSpPr>
            <p:spPr bwMode="auto">
              <a:xfrm>
                <a:off x="1756" y="2026"/>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03" name="Rectangle 34"/>
              <p:cNvSpPr>
                <a:spLocks noChangeArrowheads="1"/>
              </p:cNvSpPr>
              <p:nvPr/>
            </p:nvSpPr>
            <p:spPr bwMode="auto">
              <a:xfrm>
                <a:off x="1022" y="2026"/>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04" name="Rectangle 35"/>
              <p:cNvSpPr>
                <a:spLocks noChangeArrowheads="1"/>
              </p:cNvSpPr>
              <p:nvPr/>
            </p:nvSpPr>
            <p:spPr bwMode="auto">
              <a:xfrm>
                <a:off x="1258" y="2032"/>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05" name="Rectangle 36"/>
              <p:cNvSpPr>
                <a:spLocks noChangeArrowheads="1"/>
              </p:cNvSpPr>
              <p:nvPr/>
            </p:nvSpPr>
            <p:spPr bwMode="auto">
              <a:xfrm>
                <a:off x="1504" y="2028"/>
                <a:ext cx="159" cy="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06" name="Rectangle 37"/>
              <p:cNvSpPr>
                <a:spLocks noChangeArrowheads="1"/>
              </p:cNvSpPr>
              <p:nvPr/>
            </p:nvSpPr>
            <p:spPr bwMode="auto">
              <a:xfrm>
                <a:off x="1998" y="2032"/>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grpSp>
        <p:grpSp>
          <p:nvGrpSpPr>
            <p:cNvPr id="109596" name="Group 38"/>
            <p:cNvGrpSpPr/>
            <p:nvPr/>
          </p:nvGrpSpPr>
          <p:grpSpPr bwMode="auto">
            <a:xfrm>
              <a:off x="2242" y="2598"/>
              <a:ext cx="1135" cy="165"/>
              <a:chOff x="1022" y="2026"/>
              <a:chExt cx="1135" cy="165"/>
            </a:xfrm>
          </p:grpSpPr>
          <p:sp>
            <p:nvSpPr>
              <p:cNvPr id="109597" name="Rectangle 39"/>
              <p:cNvSpPr>
                <a:spLocks noChangeArrowheads="1"/>
              </p:cNvSpPr>
              <p:nvPr/>
            </p:nvSpPr>
            <p:spPr bwMode="auto">
              <a:xfrm>
                <a:off x="1756" y="2026"/>
                <a:ext cx="159" cy="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598" name="Rectangle 40"/>
              <p:cNvSpPr>
                <a:spLocks noChangeArrowheads="1"/>
              </p:cNvSpPr>
              <p:nvPr/>
            </p:nvSpPr>
            <p:spPr bwMode="auto">
              <a:xfrm>
                <a:off x="1022" y="2026"/>
                <a:ext cx="159" cy="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599" name="Rectangle 41"/>
              <p:cNvSpPr>
                <a:spLocks noChangeArrowheads="1"/>
              </p:cNvSpPr>
              <p:nvPr/>
            </p:nvSpPr>
            <p:spPr bwMode="auto">
              <a:xfrm>
                <a:off x="1258" y="2032"/>
                <a:ext cx="159" cy="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00" name="Rectangle 42"/>
              <p:cNvSpPr>
                <a:spLocks noChangeArrowheads="1"/>
              </p:cNvSpPr>
              <p:nvPr/>
            </p:nvSpPr>
            <p:spPr bwMode="auto">
              <a:xfrm>
                <a:off x="1504" y="2028"/>
                <a:ext cx="159" cy="15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601" name="Rectangle 43"/>
              <p:cNvSpPr>
                <a:spLocks noChangeArrowheads="1"/>
              </p:cNvSpPr>
              <p:nvPr/>
            </p:nvSpPr>
            <p:spPr bwMode="auto">
              <a:xfrm>
                <a:off x="1998" y="2032"/>
                <a:ext cx="159" cy="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grpSp>
      </p:grpSp>
      <p:sp>
        <p:nvSpPr>
          <p:cNvPr id="367660" name="Text Box 44"/>
          <p:cNvSpPr txBox="1">
            <a:spLocks noChangeArrowheads="1"/>
          </p:cNvSpPr>
          <p:nvPr/>
        </p:nvSpPr>
        <p:spPr bwMode="auto">
          <a:xfrm>
            <a:off x="6894513" y="4959353"/>
            <a:ext cx="2317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1800"/>
              <a:t>receive  (1+</a:t>
            </a:r>
            <a:r>
              <a:rPr lang="en-US" altLang="zh-CN" sz="1800">
                <a:latin typeface="Symbol" panose="05050102010706020507" pitchFamily="18" charset="2"/>
              </a:rPr>
              <a:t>e</a:t>
            </a:r>
            <a:r>
              <a:rPr lang="en-US" altLang="zh-CN" sz="1800"/>
              <a:t>) blocks</a:t>
            </a:r>
            <a:endParaRPr lang="en-US" altLang="zh-CN" sz="1800"/>
          </a:p>
        </p:txBody>
      </p:sp>
      <p:grpSp>
        <p:nvGrpSpPr>
          <p:cNvPr id="367661" name="Group 45"/>
          <p:cNvGrpSpPr/>
          <p:nvPr/>
        </p:nvGrpSpPr>
        <p:grpSpPr bwMode="auto">
          <a:xfrm>
            <a:off x="2568578" y="5964241"/>
            <a:ext cx="1801813" cy="261937"/>
            <a:chOff x="1022" y="2026"/>
            <a:chExt cx="1135" cy="165"/>
          </a:xfrm>
        </p:grpSpPr>
        <p:sp>
          <p:nvSpPr>
            <p:cNvPr id="109590" name="Rectangle 46"/>
            <p:cNvSpPr>
              <a:spLocks noChangeArrowheads="1"/>
            </p:cNvSpPr>
            <p:nvPr/>
          </p:nvSpPr>
          <p:spPr bwMode="auto">
            <a:xfrm>
              <a:off x="1756" y="2026"/>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591" name="Rectangle 47"/>
            <p:cNvSpPr>
              <a:spLocks noChangeArrowheads="1"/>
            </p:cNvSpPr>
            <p:nvPr/>
          </p:nvSpPr>
          <p:spPr bwMode="auto">
            <a:xfrm>
              <a:off x="1022" y="2026"/>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592" name="Rectangle 48"/>
            <p:cNvSpPr>
              <a:spLocks noChangeArrowheads="1"/>
            </p:cNvSpPr>
            <p:nvPr/>
          </p:nvSpPr>
          <p:spPr bwMode="auto">
            <a:xfrm>
              <a:off x="1258" y="2032"/>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593" name="Rectangle 49"/>
            <p:cNvSpPr>
              <a:spLocks noChangeArrowheads="1"/>
            </p:cNvSpPr>
            <p:nvPr/>
          </p:nvSpPr>
          <p:spPr bwMode="auto">
            <a:xfrm>
              <a:off x="1504" y="2028"/>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sp>
          <p:nvSpPr>
            <p:cNvPr id="109594" name="Rectangle 50"/>
            <p:cNvSpPr>
              <a:spLocks noChangeArrowheads="1"/>
            </p:cNvSpPr>
            <p:nvPr/>
          </p:nvSpPr>
          <p:spPr bwMode="auto">
            <a:xfrm>
              <a:off x="1998" y="2032"/>
              <a:ext cx="159" cy="15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lgn="ctr">
                <a:spcBef>
                  <a:spcPct val="0"/>
                </a:spcBef>
                <a:buClrTx/>
                <a:buSzTx/>
                <a:buFontTx/>
                <a:buNone/>
              </a:pPr>
              <a:endParaRPr lang="zh-CN" altLang="zh-CN" sz="1800"/>
            </a:p>
          </p:txBody>
        </p:sp>
      </p:grpSp>
      <p:sp>
        <p:nvSpPr>
          <p:cNvPr id="367667" name="Text Box 51"/>
          <p:cNvSpPr txBox="1">
            <a:spLocks noChangeArrowheads="1"/>
          </p:cNvSpPr>
          <p:nvPr/>
        </p:nvSpPr>
        <p:spPr bwMode="auto">
          <a:xfrm>
            <a:off x="4811716" y="5922963"/>
            <a:ext cx="1438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1800"/>
              <a:t>recover file</a:t>
            </a:r>
            <a:endParaRPr lang="en-US" altLang="zh-CN" sz="1800"/>
          </a:p>
        </p:txBody>
      </p:sp>
      <p:sp>
        <p:nvSpPr>
          <p:cNvPr id="367668" name="Text Box 52"/>
          <p:cNvSpPr txBox="1">
            <a:spLocks noChangeArrowheads="1"/>
          </p:cNvSpPr>
          <p:nvPr/>
        </p:nvSpPr>
        <p:spPr bwMode="auto">
          <a:xfrm>
            <a:off x="3067053" y="5407028"/>
            <a:ext cx="1120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1800"/>
              <a:t>decoding</a:t>
            </a:r>
            <a:endParaRPr lang="en-US" altLang="zh-CN" sz="1800"/>
          </a:p>
        </p:txBody>
      </p:sp>
      <p:sp>
        <p:nvSpPr>
          <p:cNvPr id="367669" name="Line 53"/>
          <p:cNvSpPr>
            <a:spLocks noChangeShapeType="1"/>
          </p:cNvSpPr>
          <p:nvPr/>
        </p:nvSpPr>
        <p:spPr bwMode="auto">
          <a:xfrm>
            <a:off x="2763838" y="5434013"/>
            <a:ext cx="0" cy="36195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7626"/>
                                        </p:tgtEl>
                                        <p:attrNameLst>
                                          <p:attrName>style.visibility</p:attrName>
                                        </p:attrNameLst>
                                      </p:cBhvr>
                                      <p:to>
                                        <p:strVal val="visible"/>
                                      </p:to>
                                    </p:set>
                                    <p:animEffect transition="in" filter="wipe(up)">
                                      <p:cBhvr>
                                        <p:cTn id="7" dur="500"/>
                                        <p:tgtEl>
                                          <p:spTgt spid="3676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67640"/>
                                        </p:tgtEl>
                                        <p:attrNameLst>
                                          <p:attrName>style.visibility</p:attrName>
                                        </p:attrNameLst>
                                      </p:cBhvr>
                                      <p:to>
                                        <p:strVal val="visible"/>
                                      </p:to>
                                    </p:set>
                                    <p:animEffect transition="in" filter="wipe(up)">
                                      <p:cBhvr>
                                        <p:cTn id="11" dur="500"/>
                                        <p:tgtEl>
                                          <p:spTgt spid="36764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67641"/>
                                        </p:tgtEl>
                                        <p:attrNameLst>
                                          <p:attrName>style.visibility</p:attrName>
                                        </p:attrNameLst>
                                      </p:cBhvr>
                                      <p:to>
                                        <p:strVal val="visible"/>
                                      </p:to>
                                    </p:set>
                                    <p:animEffect transition="in" filter="wipe(up)">
                                      <p:cBhvr>
                                        <p:cTn id="15" dur="500"/>
                                        <p:tgtEl>
                                          <p:spTgt spid="36764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7642"/>
                                        </p:tgtEl>
                                        <p:attrNameLst>
                                          <p:attrName>style.visibility</p:attrName>
                                        </p:attrNameLst>
                                      </p:cBhvr>
                                      <p:to>
                                        <p:strVal val="visible"/>
                                      </p:to>
                                    </p:set>
                                    <p:animEffect transition="in" filter="wipe(up)">
                                      <p:cBhvr>
                                        <p:cTn id="19" dur="500"/>
                                        <p:tgtEl>
                                          <p:spTgt spid="36764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67643"/>
                                        </p:tgtEl>
                                        <p:attrNameLst>
                                          <p:attrName>style.visibility</p:attrName>
                                        </p:attrNameLst>
                                      </p:cBhvr>
                                      <p:to>
                                        <p:strVal val="visible"/>
                                      </p:to>
                                    </p:set>
                                    <p:animEffect transition="in" filter="wipe(up)">
                                      <p:cBhvr>
                                        <p:cTn id="24" dur="500"/>
                                        <p:tgtEl>
                                          <p:spTgt spid="367643"/>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367644"/>
                                        </p:tgtEl>
                                        <p:attrNameLst>
                                          <p:attrName>style.visibility</p:attrName>
                                        </p:attrNameLst>
                                      </p:cBhvr>
                                      <p:to>
                                        <p:strVal val="visible"/>
                                      </p:to>
                                    </p:set>
                                    <p:animEffect transition="in" filter="wipe(up)">
                                      <p:cBhvr>
                                        <p:cTn id="28" dur="500"/>
                                        <p:tgtEl>
                                          <p:spTgt spid="367644"/>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367645"/>
                                        </p:tgtEl>
                                        <p:attrNameLst>
                                          <p:attrName>style.visibility</p:attrName>
                                        </p:attrNameLst>
                                      </p:cBhvr>
                                      <p:to>
                                        <p:strVal val="visible"/>
                                      </p:to>
                                    </p:set>
                                    <p:animEffect transition="in" filter="wipe(up)">
                                      <p:cBhvr>
                                        <p:cTn id="32" dur="500"/>
                                        <p:tgtEl>
                                          <p:spTgt spid="367645"/>
                                        </p:tgtEl>
                                      </p:cBhvr>
                                    </p:animEffect>
                                  </p:childTnLst>
                                </p:cTn>
                              </p:par>
                            </p:childTnLst>
                          </p:cTn>
                        </p:par>
                        <p:par>
                          <p:cTn id="33" fill="hold">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367646"/>
                                        </p:tgtEl>
                                        <p:attrNameLst>
                                          <p:attrName>style.visibility</p:attrName>
                                        </p:attrNameLst>
                                      </p:cBhvr>
                                      <p:to>
                                        <p:strVal val="visible"/>
                                      </p:to>
                                    </p:set>
                                    <p:animEffect transition="in" filter="wipe(up)">
                                      <p:cBhvr>
                                        <p:cTn id="36" dur="500"/>
                                        <p:tgtEl>
                                          <p:spTgt spid="367646"/>
                                        </p:tgtEl>
                                      </p:cBhvr>
                                    </p:animEffect>
                                  </p:childTnLst>
                                </p:cTn>
                              </p:par>
                            </p:childTnLst>
                          </p:cTn>
                        </p:par>
                        <p:par>
                          <p:cTn id="37" fill="hold">
                            <p:stCondLst>
                              <p:cond delay="2000"/>
                            </p:stCondLst>
                            <p:childTnLst>
                              <p:par>
                                <p:cTn id="38" presetID="22" presetClass="entr" presetSubtype="1" fill="hold" nodeType="afterEffect">
                                  <p:stCondLst>
                                    <p:cond delay="1000"/>
                                  </p:stCondLst>
                                  <p:childTnLst>
                                    <p:set>
                                      <p:cBhvr>
                                        <p:cTn id="39" dur="1" fill="hold">
                                          <p:stCondLst>
                                            <p:cond delay="0"/>
                                          </p:stCondLst>
                                        </p:cTn>
                                        <p:tgtEl>
                                          <p:spTgt spid="367647"/>
                                        </p:tgtEl>
                                        <p:attrNameLst>
                                          <p:attrName>style.visibility</p:attrName>
                                        </p:attrNameLst>
                                      </p:cBhvr>
                                      <p:to>
                                        <p:strVal val="visible"/>
                                      </p:to>
                                    </p:set>
                                    <p:animEffect transition="in" filter="wipe(up)">
                                      <p:cBhvr>
                                        <p:cTn id="40" dur="500"/>
                                        <p:tgtEl>
                                          <p:spTgt spid="367647"/>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367660"/>
                                        </p:tgtEl>
                                        <p:attrNameLst>
                                          <p:attrName>style.visibility</p:attrName>
                                        </p:attrNameLst>
                                      </p:cBhvr>
                                      <p:to>
                                        <p:strVal val="visible"/>
                                      </p:to>
                                    </p:set>
                                    <p:animEffect transition="in" filter="wipe(up)">
                                      <p:cBhvr>
                                        <p:cTn id="44" dur="500"/>
                                        <p:tgtEl>
                                          <p:spTgt spid="3676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67661"/>
                                        </p:tgtEl>
                                        <p:attrNameLst>
                                          <p:attrName>style.visibility</p:attrName>
                                        </p:attrNameLst>
                                      </p:cBhvr>
                                      <p:to>
                                        <p:strVal val="visible"/>
                                      </p:to>
                                    </p:set>
                                    <p:animEffect transition="in" filter="wipe(up)">
                                      <p:cBhvr>
                                        <p:cTn id="49" dur="500"/>
                                        <p:tgtEl>
                                          <p:spTgt spid="367661"/>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67667"/>
                                        </p:tgtEl>
                                        <p:attrNameLst>
                                          <p:attrName>style.visibility</p:attrName>
                                        </p:attrNameLst>
                                      </p:cBhvr>
                                      <p:to>
                                        <p:strVal val="visible"/>
                                      </p:to>
                                    </p:set>
                                    <p:animEffect transition="in" filter="wipe(up)">
                                      <p:cBhvr>
                                        <p:cTn id="53" dur="500"/>
                                        <p:tgtEl>
                                          <p:spTgt spid="367667"/>
                                        </p:tgtEl>
                                      </p:cBhvr>
                                    </p:animEffect>
                                  </p:childTnLst>
                                </p:cTn>
                              </p:par>
                            </p:childTnLst>
                          </p:cTn>
                        </p:par>
                        <p:par>
                          <p:cTn id="54" fill="hold">
                            <p:stCondLst>
                              <p:cond delay="1000"/>
                            </p:stCondLst>
                            <p:childTnLst>
                              <p:par>
                                <p:cTn id="55" presetID="22" presetClass="entr" presetSubtype="1" fill="hold" grpId="0" nodeType="afterEffect">
                                  <p:stCondLst>
                                    <p:cond delay="0"/>
                                  </p:stCondLst>
                                  <p:childTnLst>
                                    <p:set>
                                      <p:cBhvr>
                                        <p:cTn id="56" dur="1" fill="hold">
                                          <p:stCondLst>
                                            <p:cond delay="0"/>
                                          </p:stCondLst>
                                        </p:cTn>
                                        <p:tgtEl>
                                          <p:spTgt spid="367668"/>
                                        </p:tgtEl>
                                        <p:attrNameLst>
                                          <p:attrName>style.visibility</p:attrName>
                                        </p:attrNameLst>
                                      </p:cBhvr>
                                      <p:to>
                                        <p:strVal val="visible"/>
                                      </p:to>
                                    </p:set>
                                    <p:animEffect transition="in" filter="wipe(up)">
                                      <p:cBhvr>
                                        <p:cTn id="57" dur="500"/>
                                        <p:tgtEl>
                                          <p:spTgt spid="367668"/>
                                        </p:tgtEl>
                                      </p:cBhvr>
                                    </p:animEffect>
                                  </p:childTnLst>
                                </p:cTn>
                              </p:par>
                            </p:childTnLst>
                          </p:cTn>
                        </p:par>
                        <p:par>
                          <p:cTn id="58" fill="hold">
                            <p:stCondLst>
                              <p:cond delay="1500"/>
                            </p:stCondLst>
                            <p:childTnLst>
                              <p:par>
                                <p:cTn id="59" presetID="22" presetClass="entr" presetSubtype="1" fill="hold" grpId="0" nodeType="afterEffect">
                                  <p:stCondLst>
                                    <p:cond delay="0"/>
                                  </p:stCondLst>
                                  <p:childTnLst>
                                    <p:set>
                                      <p:cBhvr>
                                        <p:cTn id="60" dur="1" fill="hold">
                                          <p:stCondLst>
                                            <p:cond delay="0"/>
                                          </p:stCondLst>
                                        </p:cTn>
                                        <p:tgtEl>
                                          <p:spTgt spid="367669"/>
                                        </p:tgtEl>
                                        <p:attrNameLst>
                                          <p:attrName>style.visibility</p:attrName>
                                        </p:attrNameLst>
                                      </p:cBhvr>
                                      <p:to>
                                        <p:strVal val="visible"/>
                                      </p:to>
                                    </p:set>
                                    <p:animEffect transition="in" filter="wipe(up)">
                                      <p:cBhvr>
                                        <p:cTn id="61" dur="500"/>
                                        <p:tgtEl>
                                          <p:spTgt spid="36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40" grpId="0" bldLvl="0" animBg="1" autoUpdateAnimBg="0"/>
      <p:bldP spid="367641" grpId="0" bldLvl="0" animBg="1" autoUpdateAnimBg="0"/>
      <p:bldP spid="367642" grpId="0" bldLvl="0" animBg="1"/>
      <p:bldP spid="367646" grpId="0" bldLvl="0" animBg="1" autoUpdateAnimBg="0"/>
      <p:bldP spid="367660" grpId="0" bldLvl="0" animBg="1" autoUpdateAnimBg="0"/>
      <p:bldP spid="367667" grpId="0" bldLvl="0" animBg="1" autoUpdateAnimBg="0"/>
      <p:bldP spid="367668" grpId="0" bldLvl="0" animBg="1" autoUpdateAnimBg="0"/>
      <p:bldP spid="36766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131891" y="134144"/>
            <a:ext cx="8305800" cy="838200"/>
          </a:xfrm>
        </p:spPr>
        <p:txBody>
          <a:bodyPr/>
          <a:lstStyle/>
          <a:p>
            <a:pPr eaLnBrk="1" hangingPunct="1"/>
            <a:r>
              <a:rPr lang="zh-CN" altLang="en-US" sz="4400" dirty="0">
                <a:latin typeface="微软雅黑" charset="-122"/>
              </a:rPr>
              <a:t>时序冗余模型</a:t>
            </a:r>
            <a:endParaRPr lang="en-US" altLang="zh-CN" sz="4400" dirty="0">
              <a:latin typeface="微软雅黑" charset="-122"/>
            </a:endParaRPr>
          </a:p>
        </p:txBody>
      </p:sp>
      <p:sp>
        <p:nvSpPr>
          <p:cNvPr id="11059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fld id="{4E619722-68D0-4F22-B87D-D51EF113BE47}" type="slidenum">
              <a:rPr lang="en-US" altLang="zh-CN" sz="1400">
                <a:latin typeface="Times New Roman" panose="02020503050405090304" pitchFamily="18" charset="0"/>
              </a:rPr>
            </a:fld>
            <a:endParaRPr lang="en-US" altLang="zh-CN" sz="1400">
              <a:latin typeface="Times New Roman" panose="02020503050405090304" pitchFamily="18" charset="0"/>
            </a:endParaRPr>
          </a:p>
        </p:txBody>
      </p:sp>
      <p:sp>
        <p:nvSpPr>
          <p:cNvPr id="61445" name="Line 3"/>
          <p:cNvSpPr>
            <a:spLocks noChangeShapeType="1"/>
          </p:cNvSpPr>
          <p:nvPr/>
        </p:nvSpPr>
        <p:spPr bwMode="auto">
          <a:xfrm>
            <a:off x="3276600" y="1828800"/>
            <a:ext cx="0" cy="4495800"/>
          </a:xfrm>
          <a:prstGeom prst="line">
            <a:avLst/>
          </a:prstGeom>
        </p:spPr>
        <p:style>
          <a:lnRef idx="1">
            <a:schemeClr val="accent4"/>
          </a:lnRef>
          <a:fillRef idx="0">
            <a:schemeClr val="accent4"/>
          </a:fillRef>
          <a:effectRef idx="0">
            <a:schemeClr val="accent4"/>
          </a:effectRef>
          <a:fontRef idx="minor">
            <a:schemeClr val="tx1"/>
          </a:fontRef>
        </p:style>
        <p:txBody>
          <a:bodyPr/>
          <a:lstStyle/>
          <a:p>
            <a:pPr algn="ctr">
              <a:defRPr/>
            </a:pPr>
            <a:endParaRPr lang="zh-CN" altLang="en-US"/>
          </a:p>
        </p:txBody>
      </p:sp>
      <p:sp>
        <p:nvSpPr>
          <p:cNvPr id="61446" name="Line 4"/>
          <p:cNvSpPr>
            <a:spLocks noChangeShapeType="1"/>
          </p:cNvSpPr>
          <p:nvPr/>
        </p:nvSpPr>
        <p:spPr bwMode="auto">
          <a:xfrm>
            <a:off x="5943600" y="1828800"/>
            <a:ext cx="0" cy="4495800"/>
          </a:xfrm>
          <a:prstGeom prst="line">
            <a:avLst/>
          </a:prstGeom>
        </p:spPr>
        <p:style>
          <a:lnRef idx="1">
            <a:schemeClr val="accent4"/>
          </a:lnRef>
          <a:fillRef idx="0">
            <a:schemeClr val="accent4"/>
          </a:fillRef>
          <a:effectRef idx="0">
            <a:schemeClr val="accent4"/>
          </a:effectRef>
          <a:fontRef idx="minor">
            <a:schemeClr val="tx1"/>
          </a:fontRef>
        </p:style>
        <p:txBody>
          <a:bodyPr/>
          <a:lstStyle/>
          <a:p>
            <a:pPr algn="ctr">
              <a:defRPr/>
            </a:pPr>
            <a:endParaRPr lang="zh-CN" altLang="en-US"/>
          </a:p>
        </p:txBody>
      </p:sp>
      <p:sp>
        <p:nvSpPr>
          <p:cNvPr id="61447" name="Line 5"/>
          <p:cNvSpPr>
            <a:spLocks noChangeShapeType="1"/>
          </p:cNvSpPr>
          <p:nvPr/>
        </p:nvSpPr>
        <p:spPr bwMode="auto">
          <a:xfrm>
            <a:off x="3505200" y="2057400"/>
            <a:ext cx="2362200" cy="1066800"/>
          </a:xfrm>
          <a:prstGeom prst="line">
            <a:avLst/>
          </a:prstGeom>
          <a:ln w="25400">
            <a:tailEnd type="triangle" w="med" len="med"/>
          </a:ln>
        </p:spPr>
        <p:style>
          <a:lnRef idx="1">
            <a:schemeClr val="accent2"/>
          </a:lnRef>
          <a:fillRef idx="0">
            <a:schemeClr val="accent2"/>
          </a:fillRef>
          <a:effectRef idx="0">
            <a:schemeClr val="accent2"/>
          </a:effectRef>
          <a:fontRef idx="minor">
            <a:schemeClr val="tx1"/>
          </a:fontRef>
        </p:style>
        <p:txBody>
          <a:bodyPr/>
          <a:lstStyle/>
          <a:p>
            <a:pPr algn="ctr">
              <a:defRPr/>
            </a:pPr>
            <a:endParaRPr lang="zh-CN" altLang="en-US"/>
          </a:p>
        </p:txBody>
      </p:sp>
      <p:sp>
        <p:nvSpPr>
          <p:cNvPr id="110600" name="Line 6"/>
          <p:cNvSpPr>
            <a:spLocks noChangeShapeType="1"/>
          </p:cNvSpPr>
          <p:nvPr/>
        </p:nvSpPr>
        <p:spPr bwMode="auto">
          <a:xfrm>
            <a:off x="3429000" y="4953000"/>
            <a:ext cx="2362200" cy="1066800"/>
          </a:xfrm>
          <a:prstGeom prst="line">
            <a:avLst/>
          </a:prstGeom>
          <a:noFill/>
          <a:ln w="2540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9" name="Line 7"/>
          <p:cNvSpPr>
            <a:spLocks noChangeShapeType="1"/>
          </p:cNvSpPr>
          <p:nvPr/>
        </p:nvSpPr>
        <p:spPr bwMode="auto">
          <a:xfrm flipV="1">
            <a:off x="3352800" y="3352800"/>
            <a:ext cx="2514600" cy="1143000"/>
          </a:xfrm>
          <a:prstGeom prst="line">
            <a:avLst/>
          </a:prstGeom>
          <a:ln w="25400">
            <a:headEnd type="triangle" w="med" len="med"/>
          </a:ln>
        </p:spPr>
        <p:style>
          <a:lnRef idx="1">
            <a:schemeClr val="accent2"/>
          </a:lnRef>
          <a:fillRef idx="0">
            <a:schemeClr val="accent2"/>
          </a:fillRef>
          <a:effectRef idx="0">
            <a:schemeClr val="accent2"/>
          </a:effectRef>
          <a:fontRef idx="minor">
            <a:schemeClr val="tx1"/>
          </a:fontRef>
        </p:style>
        <p:txBody>
          <a:bodyPr/>
          <a:lstStyle/>
          <a:p>
            <a:pPr algn="ctr">
              <a:defRPr/>
            </a:pPr>
            <a:endParaRPr lang="zh-CN" altLang="en-US"/>
          </a:p>
        </p:txBody>
      </p:sp>
      <p:sp>
        <p:nvSpPr>
          <p:cNvPr id="110602" name="Text Box 8"/>
          <p:cNvSpPr txBox="1">
            <a:spLocks noChangeArrowheads="1"/>
          </p:cNvSpPr>
          <p:nvPr/>
        </p:nvSpPr>
        <p:spPr bwMode="auto">
          <a:xfrm>
            <a:off x="3946528" y="1716088"/>
            <a:ext cx="133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2400" b="1">
                <a:solidFill>
                  <a:srgbClr val="00B050"/>
                </a:solidFill>
                <a:latin typeface="Arial" panose="020B0604020202090204" pitchFamily="34" charset="0"/>
              </a:rPr>
              <a:t>Packets</a:t>
            </a:r>
            <a:endParaRPr lang="en-US" altLang="zh-CN" sz="2400" b="1">
              <a:solidFill>
                <a:srgbClr val="00B050"/>
              </a:solidFill>
              <a:latin typeface="Arial" panose="020B0604020202090204" pitchFamily="34" charset="0"/>
            </a:endParaRPr>
          </a:p>
        </p:txBody>
      </p:sp>
      <p:sp>
        <p:nvSpPr>
          <p:cNvPr id="110603" name="Text Box 9"/>
          <p:cNvSpPr txBox="1">
            <a:spLocks noChangeArrowheads="1"/>
          </p:cNvSpPr>
          <p:nvPr/>
        </p:nvSpPr>
        <p:spPr bwMode="auto">
          <a:xfrm>
            <a:off x="6629400" y="1600203"/>
            <a:ext cx="32512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Char char="•"/>
            </a:pPr>
            <a:r>
              <a:rPr lang="en-US" altLang="zh-CN" sz="2400" b="1">
                <a:solidFill>
                  <a:srgbClr val="00B0F0"/>
                </a:solidFill>
                <a:latin typeface="Arial" panose="020B0604020202090204" pitchFamily="34" charset="0"/>
              </a:rPr>
              <a:t> Sequence Numbers</a:t>
            </a:r>
            <a:endParaRPr lang="en-US" altLang="zh-CN" sz="2400" b="1">
              <a:solidFill>
                <a:srgbClr val="00B0F0"/>
              </a:solidFill>
              <a:latin typeface="Arial" panose="020B0604020202090204" pitchFamily="34" charset="0"/>
            </a:endParaRPr>
          </a:p>
          <a:p>
            <a:pPr>
              <a:spcBef>
                <a:spcPct val="0"/>
              </a:spcBef>
              <a:buClrTx/>
              <a:buSzTx/>
              <a:buFontTx/>
              <a:buChar char="•"/>
            </a:pPr>
            <a:r>
              <a:rPr lang="en-US" altLang="zh-CN" sz="2400" b="1">
                <a:solidFill>
                  <a:srgbClr val="00B0F0"/>
                </a:solidFill>
                <a:latin typeface="Arial" panose="020B0604020202090204" pitchFamily="34" charset="0"/>
              </a:rPr>
              <a:t> CRC or Checksum</a:t>
            </a:r>
            <a:endParaRPr lang="en-US" altLang="zh-CN" sz="2400" b="1">
              <a:solidFill>
                <a:srgbClr val="00B0F0"/>
              </a:solidFill>
              <a:latin typeface="Arial" panose="020B0604020202090204" pitchFamily="34" charset="0"/>
            </a:endParaRPr>
          </a:p>
        </p:txBody>
      </p:sp>
      <p:sp>
        <p:nvSpPr>
          <p:cNvPr id="110604" name="Text Box 10"/>
          <p:cNvSpPr txBox="1">
            <a:spLocks noChangeArrowheads="1"/>
          </p:cNvSpPr>
          <p:nvPr/>
        </p:nvSpPr>
        <p:spPr bwMode="auto">
          <a:xfrm>
            <a:off x="3352803" y="3048000"/>
            <a:ext cx="235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2400" b="1">
                <a:solidFill>
                  <a:srgbClr val="FF0000"/>
                </a:solidFill>
                <a:latin typeface="Arial" panose="020B0604020202090204" pitchFamily="34" charset="0"/>
              </a:rPr>
              <a:t>Status Reports</a:t>
            </a:r>
            <a:endParaRPr lang="en-US" altLang="zh-CN" sz="2400" b="1">
              <a:solidFill>
                <a:srgbClr val="FF0000"/>
              </a:solidFill>
              <a:latin typeface="Arial" panose="020B0604020202090204" pitchFamily="34" charset="0"/>
            </a:endParaRPr>
          </a:p>
        </p:txBody>
      </p:sp>
      <p:sp>
        <p:nvSpPr>
          <p:cNvPr id="61453" name="Text Box 11"/>
          <p:cNvSpPr txBox="1">
            <a:spLocks noChangeArrowheads="1"/>
          </p:cNvSpPr>
          <p:nvPr/>
        </p:nvSpPr>
        <p:spPr bwMode="auto">
          <a:xfrm>
            <a:off x="6600828" y="2636841"/>
            <a:ext cx="1592263"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503050405090304" pitchFamily="18" charset="0"/>
                <a:ea typeface="SimSun" pitchFamily="2" charset="-122"/>
              </a:defRPr>
            </a:lvl1pPr>
            <a:lvl2pPr marL="742950" indent="-285750">
              <a:defRPr sz="1200">
                <a:solidFill>
                  <a:schemeClr val="tx1"/>
                </a:solidFill>
                <a:latin typeface="Times New Roman" panose="02020503050405090304" pitchFamily="18" charset="0"/>
                <a:ea typeface="SimSun" pitchFamily="2" charset="-122"/>
              </a:defRPr>
            </a:lvl2pPr>
            <a:lvl3pPr marL="1143000" indent="-228600">
              <a:defRPr sz="1200">
                <a:solidFill>
                  <a:schemeClr val="tx1"/>
                </a:solidFill>
                <a:latin typeface="Times New Roman" panose="02020503050405090304" pitchFamily="18" charset="0"/>
                <a:ea typeface="SimSun" pitchFamily="2" charset="-122"/>
              </a:defRPr>
            </a:lvl3pPr>
            <a:lvl4pPr marL="1600200" indent="-228600">
              <a:defRPr sz="1200">
                <a:solidFill>
                  <a:schemeClr val="tx1"/>
                </a:solidFill>
                <a:latin typeface="Times New Roman" panose="02020503050405090304" pitchFamily="18" charset="0"/>
                <a:ea typeface="SimSun" pitchFamily="2" charset="-122"/>
              </a:defRPr>
            </a:lvl4pPr>
            <a:lvl5pPr marL="2057400" indent="-228600">
              <a:defRPr sz="1200">
                <a:solidFill>
                  <a:schemeClr val="tx1"/>
                </a:solidFill>
                <a:latin typeface="Times New Roman" panose="02020503050405090304" pitchFamily="18" charset="0"/>
                <a:ea typeface="SimSun" pitchFamily="2" charset="-122"/>
              </a:defRPr>
            </a:lvl5pPr>
            <a:lvl6pPr marL="25146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6pPr>
            <a:lvl7pPr marL="29718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7pPr>
            <a:lvl8pPr marL="34290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8pPr>
            <a:lvl9pPr marL="3886200" indent="-228600" algn="ctr" eaLnBrk="0" fontAlgn="base" hangingPunct="0">
              <a:spcBef>
                <a:spcPct val="0"/>
              </a:spcBef>
              <a:spcAft>
                <a:spcPct val="0"/>
              </a:spcAft>
              <a:defRPr sz="1200">
                <a:solidFill>
                  <a:schemeClr val="tx1"/>
                </a:solidFill>
                <a:latin typeface="Times New Roman" panose="02020503050405090304" pitchFamily="18" charset="0"/>
                <a:ea typeface="SimSun" pitchFamily="2" charset="-122"/>
              </a:defRPr>
            </a:lvl9pPr>
          </a:lstStyle>
          <a:p>
            <a:pPr>
              <a:buFontTx/>
              <a:buChar char="•"/>
              <a:defRPr/>
            </a:pPr>
            <a:r>
              <a:rPr lang="en-US" altLang="zh-CN" sz="2400" b="1" dirty="0">
                <a:solidFill>
                  <a:schemeClr val="accent2">
                    <a:lumMod val="75000"/>
                  </a:schemeClr>
                </a:solidFill>
                <a:latin typeface="Arial" panose="020B0604020202090204" pitchFamily="34" charset="0"/>
              </a:rPr>
              <a:t> ACKs</a:t>
            </a:r>
            <a:endParaRPr lang="en-US" altLang="zh-CN" sz="2400" b="1" dirty="0">
              <a:solidFill>
                <a:schemeClr val="accent2">
                  <a:lumMod val="75000"/>
                </a:schemeClr>
              </a:solidFill>
              <a:latin typeface="Arial" panose="020B0604020202090204" pitchFamily="34" charset="0"/>
            </a:endParaRPr>
          </a:p>
          <a:p>
            <a:pPr>
              <a:buFontTx/>
              <a:buChar char="•"/>
              <a:defRPr/>
            </a:pPr>
            <a:r>
              <a:rPr lang="en-US" altLang="zh-CN" sz="2400" b="1" dirty="0">
                <a:solidFill>
                  <a:schemeClr val="accent2">
                    <a:lumMod val="75000"/>
                  </a:schemeClr>
                </a:solidFill>
                <a:latin typeface="Arial" panose="020B0604020202090204" pitchFamily="34" charset="0"/>
              </a:rPr>
              <a:t> NAKs</a:t>
            </a:r>
            <a:endParaRPr lang="en-US" altLang="zh-CN" sz="2400" b="1" dirty="0">
              <a:solidFill>
                <a:schemeClr val="accent2">
                  <a:lumMod val="75000"/>
                </a:schemeClr>
              </a:solidFill>
              <a:latin typeface="Arial" panose="020B0604020202090204" pitchFamily="34" charset="0"/>
            </a:endParaRPr>
          </a:p>
          <a:p>
            <a:pPr>
              <a:buFontTx/>
              <a:buChar char="•"/>
              <a:defRPr/>
            </a:pPr>
            <a:r>
              <a:rPr lang="en-US" altLang="zh-CN" sz="2400" b="1" dirty="0">
                <a:solidFill>
                  <a:schemeClr val="accent2">
                    <a:lumMod val="75000"/>
                  </a:schemeClr>
                </a:solidFill>
                <a:latin typeface="Arial" panose="020B0604020202090204" pitchFamily="34" charset="0"/>
              </a:rPr>
              <a:t> SACKs</a:t>
            </a:r>
            <a:endParaRPr lang="en-US" altLang="zh-CN" sz="2400" b="1" dirty="0">
              <a:solidFill>
                <a:schemeClr val="accent2">
                  <a:lumMod val="75000"/>
                </a:schemeClr>
              </a:solidFill>
              <a:latin typeface="Arial" panose="020B0604020202090204" pitchFamily="34" charset="0"/>
            </a:endParaRPr>
          </a:p>
          <a:p>
            <a:pPr>
              <a:buFontTx/>
              <a:buChar char="•"/>
              <a:defRPr/>
            </a:pPr>
            <a:r>
              <a:rPr lang="en-US" altLang="zh-CN" sz="2400" b="1" dirty="0">
                <a:solidFill>
                  <a:schemeClr val="accent2">
                    <a:lumMod val="75000"/>
                  </a:schemeClr>
                </a:solidFill>
                <a:latin typeface="Arial" panose="020B0604020202090204" pitchFamily="34" charset="0"/>
              </a:rPr>
              <a:t> Bitmaps</a:t>
            </a:r>
            <a:endParaRPr lang="en-US" altLang="zh-CN" sz="2400" b="1" dirty="0">
              <a:solidFill>
                <a:schemeClr val="accent2">
                  <a:lumMod val="75000"/>
                </a:schemeClr>
              </a:solidFill>
              <a:latin typeface="Arial" panose="020B0604020202090204" pitchFamily="34" charset="0"/>
            </a:endParaRPr>
          </a:p>
        </p:txBody>
      </p:sp>
      <p:sp>
        <p:nvSpPr>
          <p:cNvPr id="110606" name="Text Box 13"/>
          <p:cNvSpPr txBox="1">
            <a:spLocks noChangeArrowheads="1"/>
          </p:cNvSpPr>
          <p:nvPr/>
        </p:nvSpPr>
        <p:spPr bwMode="auto">
          <a:xfrm>
            <a:off x="3352800" y="4495800"/>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2400" b="1">
                <a:solidFill>
                  <a:srgbClr val="F40AD3"/>
                </a:solidFill>
                <a:latin typeface="Arial" panose="020B0604020202090204" pitchFamily="34" charset="0"/>
              </a:rPr>
              <a:t>Retransmissions</a:t>
            </a:r>
            <a:endParaRPr lang="en-US" altLang="zh-CN" sz="2400" b="1">
              <a:solidFill>
                <a:srgbClr val="F40AD3"/>
              </a:solidFill>
              <a:latin typeface="Arial" panose="020B0604020202090204" pitchFamily="34" charset="0"/>
            </a:endParaRPr>
          </a:p>
        </p:txBody>
      </p:sp>
      <p:sp>
        <p:nvSpPr>
          <p:cNvPr id="110607" name="Line 14"/>
          <p:cNvSpPr>
            <a:spLocks noChangeShapeType="1"/>
          </p:cNvSpPr>
          <p:nvPr/>
        </p:nvSpPr>
        <p:spPr bwMode="auto">
          <a:xfrm>
            <a:off x="2999656" y="1981200"/>
            <a:ext cx="0" cy="2514600"/>
          </a:xfrm>
          <a:prstGeom prst="line">
            <a:avLst/>
          </a:prstGeom>
          <a:noFill/>
          <a:ln w="25400" cap="rnd">
            <a:solidFill>
              <a:schemeClr val="accent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8" name="Text Box 15"/>
          <p:cNvSpPr txBox="1">
            <a:spLocks noChangeArrowheads="1"/>
          </p:cNvSpPr>
          <p:nvPr/>
        </p:nvSpPr>
        <p:spPr bwMode="auto">
          <a:xfrm>
            <a:off x="1559226" y="2692028"/>
            <a:ext cx="136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9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902030302020204" pitchFamily="66" charset="0"/>
              </a:defRPr>
            </a:lvl2pPr>
            <a:lvl3pPr marL="1143000" indent="-228600">
              <a:spcBef>
                <a:spcPct val="20000"/>
              </a:spcBef>
              <a:buChar char="•"/>
              <a:defRPr sz="2000">
                <a:solidFill>
                  <a:schemeClr val="tx1"/>
                </a:solidFill>
                <a:latin typeface="Comic Sans MS" panose="030F0902030302020204" pitchFamily="66" charset="0"/>
              </a:defRPr>
            </a:lvl3pPr>
            <a:lvl4pPr marL="1600200" indent="-228600">
              <a:spcBef>
                <a:spcPct val="20000"/>
              </a:spcBef>
              <a:buChar char="–"/>
              <a:defRPr sz="2000">
                <a:solidFill>
                  <a:schemeClr val="tx1"/>
                </a:solidFill>
                <a:latin typeface="Times New Roman" panose="02020503050405090304" pitchFamily="18" charset="0"/>
              </a:defRPr>
            </a:lvl4pPr>
            <a:lvl5pPr marL="2057400" indent="-228600">
              <a:spcBef>
                <a:spcPct val="20000"/>
              </a:spcBef>
              <a:buChar char="»"/>
              <a:defRPr sz="2000">
                <a:solidFill>
                  <a:schemeClr val="tx1"/>
                </a:solidFill>
                <a:latin typeface="Times New Roman" panose="0202050305040509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50305040509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50305040509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50305040509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503050405090304" pitchFamily="18" charset="0"/>
              </a:defRPr>
            </a:lvl9pPr>
          </a:lstStyle>
          <a:p>
            <a:pPr>
              <a:spcBef>
                <a:spcPct val="0"/>
              </a:spcBef>
              <a:buClrTx/>
              <a:buSzTx/>
              <a:buFontTx/>
              <a:buNone/>
            </a:pPr>
            <a:r>
              <a:rPr lang="en-US" altLang="zh-CN" sz="2400" b="1" dirty="0">
                <a:solidFill>
                  <a:schemeClr val="accent2"/>
                </a:solidFill>
                <a:latin typeface="Arial" panose="020B0604020202090204" pitchFamily="34" charset="0"/>
              </a:rPr>
              <a:t>Timeout</a:t>
            </a:r>
            <a:endParaRPr lang="en-US" altLang="zh-CN" sz="2400" b="1" dirty="0">
              <a:solidFill>
                <a:schemeClr val="accent2"/>
              </a:solidFill>
              <a:latin typeface="Arial" panose="020B0604020202090204" pitchFamily="34" charset="0"/>
            </a:endParaRP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17999</Words>
  <Application>WPS Writer</Application>
  <PresentationFormat>Widescreen</PresentationFormat>
  <Paragraphs>1108</Paragraphs>
  <Slides>74</Slides>
  <Notes>40</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28</vt:i4>
      </vt:variant>
      <vt:variant>
        <vt:lpstr>幻灯片标题</vt:lpstr>
      </vt:variant>
      <vt:variant>
        <vt:i4>74</vt:i4>
      </vt:variant>
    </vt:vector>
  </HeadingPairs>
  <TitlesOfParts>
    <vt:vector size="128" baseType="lpstr">
      <vt:lpstr>Arial</vt:lpstr>
      <vt:lpstr>SimSun</vt:lpstr>
      <vt:lpstr>Wingdings</vt:lpstr>
      <vt:lpstr>汉仪书宋二KW</vt:lpstr>
      <vt:lpstr>ZapfDingbats</vt:lpstr>
      <vt:lpstr>Comic Sans MS</vt:lpstr>
      <vt:lpstr>Times New Roman</vt:lpstr>
      <vt:lpstr>Tahoma</vt:lpstr>
      <vt:lpstr>微软雅黑</vt:lpstr>
      <vt:lpstr>汉仪旗黑</vt:lpstr>
      <vt:lpstr>Thonburi</vt:lpstr>
      <vt:lpstr>Symbol</vt:lpstr>
      <vt:lpstr>system-ui</vt:lpstr>
      <vt:lpstr>Wingdings</vt:lpstr>
      <vt:lpstr>Helvetica</vt:lpstr>
      <vt:lpstr>Helvetica Neue Medium</vt:lpstr>
      <vt:lpstr>Helvetica</vt:lpstr>
      <vt:lpstr>Arial Black</vt:lpstr>
      <vt:lpstr>Times</vt:lpstr>
      <vt:lpstr>SimSun</vt:lpstr>
      <vt:lpstr>Calibri Light</vt:lpstr>
      <vt:lpstr>Helvetica Neue</vt:lpstr>
      <vt:lpstr>Calibri</vt:lpstr>
      <vt:lpstr>Arial Unicode MS</vt:lpstr>
      <vt:lpstr>Kingsoft Sign</vt:lpstr>
      <vt:lpstr>Office Theme</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互联网体系结构  拥塞控制</vt:lpstr>
      <vt:lpstr>TCP/IP协议栈</vt:lpstr>
      <vt:lpstr>传输层协议</vt:lpstr>
      <vt:lpstr>传输层协议</vt:lpstr>
      <vt:lpstr>TCP协议的变迁</vt:lpstr>
      <vt:lpstr>TCP协议的变迁</vt:lpstr>
      <vt:lpstr>可靠性模型</vt:lpstr>
      <vt:lpstr>前向纠错编码</vt:lpstr>
      <vt:lpstr>时序冗余模型</vt:lpstr>
      <vt:lpstr>错误的类型和效果</vt:lpstr>
      <vt:lpstr>基本机制</vt:lpstr>
      <vt:lpstr>更多的机制</vt:lpstr>
      <vt:lpstr>更多的机制</vt:lpstr>
      <vt:lpstr>可靠性机制</vt:lpstr>
      <vt:lpstr>Best Effort</vt:lpstr>
      <vt:lpstr>The Success of Internet</vt:lpstr>
      <vt:lpstr>Congestion</vt:lpstr>
      <vt:lpstr>Definition</vt:lpstr>
      <vt:lpstr>拥塞：公共资源的悲剧</vt:lpstr>
      <vt:lpstr>拥塞：公共资源的悲剧</vt:lpstr>
      <vt:lpstr>Van Jacobson</vt:lpstr>
      <vt:lpstr>Congestion Control</vt:lpstr>
      <vt:lpstr>Example</vt:lpstr>
      <vt:lpstr>Example (Cont’d)</vt:lpstr>
      <vt:lpstr>Consequence</vt:lpstr>
      <vt:lpstr>Overprovision or control?</vt:lpstr>
      <vt:lpstr>Congestion Control</vt:lpstr>
      <vt:lpstr>Congestion Collapse</vt:lpstr>
      <vt:lpstr>Example 1</vt:lpstr>
      <vt:lpstr>PowerPoint 演示文稿</vt:lpstr>
      <vt:lpstr>Example 2</vt:lpstr>
      <vt:lpstr>Congestion Collapse</vt:lpstr>
      <vt:lpstr>Strange Phenomenon</vt:lpstr>
      <vt:lpstr>Queue at Router 2</vt:lpstr>
      <vt:lpstr>拥塞过程的全貌</vt:lpstr>
      <vt:lpstr>The Need for Congestion Control</vt:lpstr>
      <vt:lpstr>Why Congestion Control</vt:lpstr>
      <vt:lpstr>Congestion Avoidance</vt:lpstr>
      <vt:lpstr>拥塞控制和拥塞避免</vt:lpstr>
      <vt:lpstr>拥塞控制和拥塞避免</vt:lpstr>
      <vt:lpstr>拥塞崩溃</vt:lpstr>
      <vt:lpstr>Congestion control and flow control </vt:lpstr>
      <vt:lpstr>Example</vt:lpstr>
      <vt:lpstr>Congestion Control History</vt:lpstr>
      <vt:lpstr>Milestone in Congestion Control</vt:lpstr>
      <vt:lpstr>Congestion Control Today</vt:lpstr>
      <vt:lpstr>ACM SIGCOMM 2014</vt:lpstr>
      <vt:lpstr>ACM SIGCOMM 2015</vt:lpstr>
      <vt:lpstr>ACM SIGCOMM 2016</vt:lpstr>
      <vt:lpstr>ACM SIGCOMM 2017</vt:lpstr>
      <vt:lpstr>ACM SIGCOMM 2018</vt:lpstr>
      <vt:lpstr>ACM SIGCOMM 2019</vt:lpstr>
      <vt:lpstr>ACM SIGCOMM 2020</vt:lpstr>
      <vt:lpstr>Trends in Congestion Control</vt:lpstr>
      <vt:lpstr>Trend #2: New algorithms</vt:lpstr>
      <vt:lpstr>PowerPoint 演示文稿</vt:lpstr>
      <vt:lpstr>CC: Design Considerations </vt:lpstr>
      <vt:lpstr>3 elements</vt:lpstr>
      <vt:lpstr>CC: Design Considerations</vt:lpstr>
      <vt:lpstr>Closed-loop versus open-loop</vt:lpstr>
      <vt:lpstr>Open-loop case</vt:lpstr>
      <vt:lpstr>Feedback</vt:lpstr>
      <vt:lpstr>Implicit Feedback</vt:lpstr>
      <vt:lpstr>Delay</vt:lpstr>
      <vt:lpstr>Packet Drop</vt:lpstr>
      <vt:lpstr>Changing a packet </vt:lpstr>
      <vt:lpstr>Queue</vt:lpstr>
      <vt:lpstr>Packet loss</vt:lpstr>
      <vt:lpstr>Binary feedback</vt:lpstr>
      <vt:lpstr>拥塞控制的解决思路</vt:lpstr>
      <vt:lpstr>端到端模型</vt:lpstr>
      <vt:lpstr>基本控制模型</vt:lpstr>
      <vt:lpstr>如何检测拥塞</vt:lpstr>
      <vt:lpstr>如何检测拥塞</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zhaojin</dc:creator>
  <cp:lastModifiedBy>zhaojin</cp:lastModifiedBy>
  <cp:revision>12</cp:revision>
  <dcterms:created xsi:type="dcterms:W3CDTF">2022-04-06T09:38:01Z</dcterms:created>
  <dcterms:modified xsi:type="dcterms:W3CDTF">2022-04-06T09:38:01Z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1033-3.6.1.5768</vt:lpwstr>
  </property>
</Properties>
</file>